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04"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75" d="100"/>
          <a:sy n="75" d="100"/>
        </p:scale>
        <p:origin x="974" y="5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pl-PL"/>
              <a:t>Kliknij, aby edytować styl</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a:t>Kliknij, aby edytować styl wzorca podtytułu</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smtClean="0"/>
              <a:pPr/>
              <a:t>10/17/2020</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00100192"/>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Obraz panoramiczny z podpisem">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pl-PL"/>
              <a:t>Kliknij, aby edytować styl</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B61BEF0D-F0BB-DE4B-95CE-6DB70DBA9567}" type="datetimeFigureOut">
              <a:rPr lang="en-US" smtClean="0"/>
              <a:pPr/>
              <a:t>10/17/2020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010646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ytuł i podpis">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pl-PL"/>
              <a:t>Kliknij, aby edytować styl</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B61BEF0D-F0BB-DE4B-95CE-6DB70DBA9567}" type="datetimeFigureOut">
              <a:rPr lang="en-US" smtClean="0"/>
              <a:pPr/>
              <a:t>10/17/2020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025956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Oferta z podpisem">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pl-PL"/>
              <a:t>Kliknij, aby edytować styl</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l-PL"/>
              <a:t>Kliknij, aby edytować style wzorca tekstu</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B61BEF0D-F0BB-DE4B-95CE-6DB70DBA9567}" type="datetimeFigureOut">
              <a:rPr lang="en-US" smtClean="0"/>
              <a:pPr/>
              <a:t>10/17/2020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526065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a nazwy">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pl-PL"/>
              <a:t>Kliknij, aby edytować styl</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B61BEF0D-F0BB-DE4B-95CE-6DB70DBA9567}" type="datetimeFigureOut">
              <a:rPr lang="en-US" smtClean="0"/>
              <a:pPr/>
              <a:t>10/17/2020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584936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Karta nazwy cytatu">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pl-PL"/>
              <a:t>Kliknij, aby edytować styl</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pl-PL"/>
              <a:t>Kliknij, aby edytować style wzorca tekstu</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B61BEF0D-F0BB-DE4B-95CE-6DB70DBA9567}" type="datetimeFigureOut">
              <a:rPr lang="en-US" smtClean="0"/>
              <a:pPr/>
              <a:t>10/17/2020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519500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rawda lub fałsz">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pl-PL"/>
              <a:t>Kliknij, aby edytować styl</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pl-PL"/>
              <a:t>Kliknij, aby edytować style wzorca tekstu</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B61BEF0D-F0BB-DE4B-95CE-6DB70DBA9567}" type="datetimeFigureOut">
              <a:rPr lang="en-US" smtClean="0"/>
              <a:pPr/>
              <a:t>10/17/2020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41453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8" name="Title 1"/>
          <p:cNvSpPr>
            <a:spLocks noGrp="1"/>
          </p:cNvSpPr>
          <p:nvPr>
            <p:ph type="title"/>
          </p:nvPr>
        </p:nvSpPr>
        <p:spPr>
          <a:xfrm>
            <a:off x="685801" y="609600"/>
            <a:ext cx="10131425" cy="1456267"/>
          </a:xfrm>
        </p:spPr>
        <p:txBody>
          <a:bodyPr/>
          <a:lstStyle/>
          <a:p>
            <a:r>
              <a:rPr lang="pl-PL"/>
              <a:t>Kliknij, aby edytować styl</a:t>
            </a:r>
            <a:endParaRPr lang="en-US" dirty="0"/>
          </a:p>
        </p:txBody>
      </p:sp>
      <p:sp>
        <p:nvSpPr>
          <p:cNvPr id="3" name="Vertical Text Placeholder 2"/>
          <p:cNvSpPr>
            <a:spLocks noGrp="1"/>
          </p:cNvSpPr>
          <p:nvPr>
            <p:ph type="body" orient="vert" idx="1"/>
          </p:nvPr>
        </p:nvSpPr>
        <p:spPr/>
        <p:txBody>
          <a:bodyPr vert="eaVert" ancho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720341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pl-PL"/>
              <a:t>Kliknij, aby edytować styl</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675940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p:txBody>
          <a:bodyPr anchor="ct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92175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pl-PL"/>
              <a:t>Kliknij, aby edytować styl</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B61BEF0D-F0BB-DE4B-95CE-6DB70DBA9567}" type="datetimeFigureOut">
              <a:rPr lang="en-US" smtClean="0"/>
              <a:pPr/>
              <a:t>10/17/2020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10589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10/17/2020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517461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l-PL"/>
              <a:t>Kliknij, aby edytować styl</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10/17/2020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831512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pl-PL"/>
              <a:t>Kliknij, aby edytować styl</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10/17/2020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991497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smtClean="0"/>
              <a:pPr/>
              <a:t>10/17/2020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934748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pl-PL"/>
              <a:t>Kliknij, aby edytować styl</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B61BEF0D-F0BB-DE4B-95CE-6DB70DBA9567}" type="datetimeFigureOut">
              <a:rPr lang="en-US" smtClean="0"/>
              <a:pPr/>
              <a:t>10/17/2020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627759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pl-PL"/>
              <a:t>Kliknij, aby edytować styl</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B61BEF0D-F0BB-DE4B-95CE-6DB70DBA9567}" type="datetimeFigureOut">
              <a:rPr lang="en-US" smtClean="0"/>
              <a:pPr/>
              <a:t>10/17/2020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308534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pl-PL"/>
              <a:t>Kliknij, aby edytować styl</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smtClean="0"/>
              <a:pPr/>
              <a:t>10/17/2020</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38767707"/>
      </p:ext>
    </p:extLst>
  </p:cSld>
  <p:clrMap bg1="dk1" tx1="lt1" bg2="dk2" tx2="lt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 id="2147483717" r:id="rId13"/>
    <p:sldLayoutId id="2147483718" r:id="rId14"/>
    <p:sldLayoutId id="2147483719" r:id="rId15"/>
    <p:sldLayoutId id="2147483720" r:id="rId16"/>
    <p:sldLayoutId id="2147483721"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1382884-2B2C-4E0C-9F01-5A2EAEE705C3}"/>
              </a:ext>
            </a:extLst>
          </p:cNvPr>
          <p:cNvSpPr>
            <a:spLocks noGrp="1"/>
          </p:cNvSpPr>
          <p:nvPr>
            <p:ph type="ctrTitle"/>
          </p:nvPr>
        </p:nvSpPr>
        <p:spPr>
          <a:xfrm>
            <a:off x="486876" y="2032000"/>
            <a:ext cx="4513792" cy="2819398"/>
          </a:xfrm>
        </p:spPr>
        <p:txBody>
          <a:bodyPr>
            <a:normAutofit/>
          </a:bodyPr>
          <a:lstStyle/>
          <a:p>
            <a:r>
              <a:rPr lang="pl-PL" dirty="0"/>
              <a:t>Maria Skłodowska-Curie</a:t>
            </a:r>
          </a:p>
        </p:txBody>
      </p:sp>
      <p:sp>
        <p:nvSpPr>
          <p:cNvPr id="3" name="Podtytuł 2">
            <a:extLst>
              <a:ext uri="{FF2B5EF4-FFF2-40B4-BE49-F238E27FC236}">
                <a16:creationId xmlns:a16="http://schemas.microsoft.com/office/drawing/2014/main" id="{9F9AF2C7-3F5F-45B2-BCED-A7112331A9F6}"/>
              </a:ext>
            </a:extLst>
          </p:cNvPr>
          <p:cNvSpPr>
            <a:spLocks noGrp="1"/>
          </p:cNvSpPr>
          <p:nvPr>
            <p:ph type="subTitle" idx="1"/>
          </p:nvPr>
        </p:nvSpPr>
        <p:spPr>
          <a:xfrm>
            <a:off x="486876" y="4851399"/>
            <a:ext cx="4513792" cy="914401"/>
          </a:xfrm>
        </p:spPr>
        <p:txBody>
          <a:bodyPr>
            <a:normAutofit/>
          </a:bodyPr>
          <a:lstStyle/>
          <a:p>
            <a:r>
              <a:rPr lang="pl-PL" dirty="0"/>
              <a:t>Zuzanna Matusiak</a:t>
            </a:r>
          </a:p>
        </p:txBody>
      </p:sp>
      <p:sp>
        <p:nvSpPr>
          <p:cNvPr id="9" name="Freeform 5">
            <a:extLst>
              <a:ext uri="{FF2B5EF4-FFF2-40B4-BE49-F238E27FC236}">
                <a16:creationId xmlns:a16="http://schemas.microsoft.com/office/drawing/2014/main" id="{91D0B925-2B82-4283-9A4B-26D75B37C1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5827529" y="660400"/>
            <a:ext cx="6381405" cy="6214533"/>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tx1"/>
          </a:solidFill>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11" name="Freeform 14">
            <a:extLst>
              <a:ext uri="{FF2B5EF4-FFF2-40B4-BE49-F238E27FC236}">
                <a16:creationId xmlns:a16="http://schemas.microsoft.com/office/drawing/2014/main" id="{9CA437C7-84DA-4869-8B01-ED2D78490B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81603" y="104899"/>
            <a:ext cx="6896713" cy="6005491"/>
          </a:xfrm>
          <a:custGeom>
            <a:avLst/>
            <a:gdLst>
              <a:gd name="connsiteX0" fmla="*/ 3912717 w 6896713"/>
              <a:gd name="connsiteY0" fmla="*/ 0 h 6005491"/>
              <a:gd name="connsiteX1" fmla="*/ 6679426 w 6896713"/>
              <a:gd name="connsiteY1" fmla="*/ 1146008 h 6005491"/>
              <a:gd name="connsiteX2" fmla="*/ 6896713 w 6896713"/>
              <a:gd name="connsiteY2" fmla="*/ 1385085 h 6005491"/>
              <a:gd name="connsiteX3" fmla="*/ 6896713 w 6896713"/>
              <a:gd name="connsiteY3" fmla="*/ 1431256 h 6005491"/>
              <a:gd name="connsiteX4" fmla="*/ 6657442 w 6896713"/>
              <a:gd name="connsiteY4" fmla="*/ 1167992 h 6005491"/>
              <a:gd name="connsiteX5" fmla="*/ 3912717 w 6896713"/>
              <a:gd name="connsiteY5" fmla="*/ 31089 h 6005491"/>
              <a:gd name="connsiteX6" fmla="*/ 31089 w 6896713"/>
              <a:gd name="connsiteY6" fmla="*/ 3912717 h 6005491"/>
              <a:gd name="connsiteX7" fmla="*/ 593046 w 6896713"/>
              <a:gd name="connsiteY7" fmla="*/ 5925483 h 6005491"/>
              <a:gd name="connsiteX8" fmla="*/ 633874 w 6896713"/>
              <a:gd name="connsiteY8" fmla="*/ 5989169 h 6005491"/>
              <a:gd name="connsiteX9" fmla="*/ 607415 w 6896713"/>
              <a:gd name="connsiteY9" fmla="*/ 6005491 h 6005491"/>
              <a:gd name="connsiteX10" fmla="*/ 566458 w 6896713"/>
              <a:gd name="connsiteY10" fmla="*/ 5941603 h 6005491"/>
              <a:gd name="connsiteX11" fmla="*/ 0 w 6896713"/>
              <a:gd name="connsiteY11" fmla="*/ 3912717 h 6005491"/>
              <a:gd name="connsiteX12" fmla="*/ 3912717 w 6896713"/>
              <a:gd name="connsiteY12" fmla="*/ 0 h 6005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96713" h="6005491">
                <a:moveTo>
                  <a:pt x="3912717" y="0"/>
                </a:moveTo>
                <a:cubicBezTo>
                  <a:pt x="4993184" y="0"/>
                  <a:pt x="5971363" y="437946"/>
                  <a:pt x="6679426" y="1146008"/>
                </a:cubicBezTo>
                <a:lnTo>
                  <a:pt x="6896713" y="1385085"/>
                </a:lnTo>
                <a:lnTo>
                  <a:pt x="6896713" y="1431256"/>
                </a:lnTo>
                <a:lnTo>
                  <a:pt x="6657442" y="1167992"/>
                </a:lnTo>
                <a:cubicBezTo>
                  <a:pt x="5955006" y="465555"/>
                  <a:pt x="4984599" y="31089"/>
                  <a:pt x="3912717" y="31089"/>
                </a:cubicBezTo>
                <a:cubicBezTo>
                  <a:pt x="1768953" y="31089"/>
                  <a:pt x="31089" y="1768953"/>
                  <a:pt x="31089" y="3912717"/>
                </a:cubicBezTo>
                <a:cubicBezTo>
                  <a:pt x="31089" y="4649636"/>
                  <a:pt x="236442" y="5338592"/>
                  <a:pt x="593046" y="5925483"/>
                </a:cubicBezTo>
                <a:lnTo>
                  <a:pt x="633874" y="5989169"/>
                </a:lnTo>
                <a:lnTo>
                  <a:pt x="607415" y="6005491"/>
                </a:lnTo>
                <a:lnTo>
                  <a:pt x="566458" y="5941603"/>
                </a:lnTo>
                <a:cubicBezTo>
                  <a:pt x="206998" y="5350013"/>
                  <a:pt x="0" y="4655538"/>
                  <a:pt x="0" y="3912717"/>
                </a:cubicBezTo>
                <a:cubicBezTo>
                  <a:pt x="0" y="1751783"/>
                  <a:pt x="1751783" y="0"/>
                  <a:pt x="3912717" y="0"/>
                </a:cubicBezTo>
                <a:close/>
              </a:path>
            </a:pathLst>
          </a:custGeom>
          <a:solidFill>
            <a:srgbClr val="FFFFFF">
              <a:alpha val="4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08E49678-F167-49BE-9F7A-693F682C20B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516018" y="331504"/>
            <a:ext cx="6675982" cy="5235326"/>
            <a:chOff x="5516018" y="331504"/>
            <a:chExt cx="6675982" cy="5235326"/>
          </a:xfrm>
        </p:grpSpPr>
        <p:cxnSp>
          <p:nvCxnSpPr>
            <p:cNvPr id="14" name="Straight Connector 13">
              <a:extLst>
                <a:ext uri="{FF2B5EF4-FFF2-40B4-BE49-F238E27FC236}">
                  <a16:creationId xmlns:a16="http://schemas.microsoft.com/office/drawing/2014/main" id="{3989AB63-E648-40F0-97A1-A5B87C1ED71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66830" y="3315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36F692CF-7BBB-46E8-ACFF-93EFB5450D8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20000" flipH="1">
              <a:off x="9408861" y="3383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563285BC-98B3-4A2A-A616-5C357EB14D4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40000" flipH="1">
              <a:off x="9551700" y="34763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366F05B3-3344-4BA6-878B-9E4383540D3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60000" flipH="1">
              <a:off x="9688748" y="36808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55782A78-EE5F-4FC6-9497-EFDB579502C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40000" flipH="1">
              <a:off x="9824866" y="38922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9ED5AE6-D5B8-4FDE-AF61-AEBE1C34748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60000" flipH="1">
              <a:off x="9966867" y="41754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104FBD67-AA20-4E2C-A0DB-A1402FE4A17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780000" flipH="1">
              <a:off x="10104425" y="4458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CBF097E4-BDA7-4C1C-8EBF-054455E611B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900000" flipH="1">
              <a:off x="10240513" y="47948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92AA45-5A4B-450D-B699-8DD0728B139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080000" flipH="1">
              <a:off x="10373882" y="52435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E6642BB7-23F8-4490-93A3-FC1493AD237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200000" flipH="1">
              <a:off x="10505632" y="570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7CC61F0B-A9CB-4BBB-AE84-50A8DAA5FFF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320000" flipH="1">
              <a:off x="10637382" y="62134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1CCF85E9-8BF1-4390-8430-93CF67C4978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440000" flipH="1">
              <a:off x="10760965" y="69043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C12D5937-83B8-44DB-92EE-F8CE3962811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620000" flipH="1">
              <a:off x="10888991" y="755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F70DE7D-2944-4F28-94F4-DB5FF3665AA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740000" flipH="1">
              <a:off x="11010193" y="81974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0275C592-D23A-4D17-A5D0-1CB0A63C2EF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860000" flipH="1">
              <a:off x="11129014" y="89566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6E6A99D6-C0BF-40C0-BA07-7B60B3008C2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980000" flipH="1">
              <a:off x="11249872" y="968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52DC88DB-D650-4294-944B-43B5CAB75EB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160000" flipH="1">
              <a:off x="11366875" y="10480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AD45E2EA-A847-4EF1-BFFC-BE40296C66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280000" flipH="1">
              <a:off x="11474058" y="11315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BDB920C9-FFFE-4273-B2A5-A065D24314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400000" flipH="1">
              <a:off x="11583303" y="122179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EE1355A7-015B-447B-8540-4191EAFA770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520000" flipH="1">
              <a:off x="11685344" y="132177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4443849-1476-409B-BC52-22EE2D88F94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700000" flipH="1">
              <a:off x="11787704" y="14176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2081A51-7D07-419B-9B62-0CCBBDC70DB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820000" flipH="1">
              <a:off x="11880859" y="15179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9CD47CE7-D458-4E21-8924-2AA0E9ED1EC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940000" flipH="1">
              <a:off x="11969252" y="162743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DCE023FD-9F08-4439-8FF3-52EA7A9843C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060000" flipH="1">
              <a:off x="12062016" y="173601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A828C8C7-54EA-42D6-9CEE-49852B27056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2074680" y="1910249"/>
              <a:ext cx="117320" cy="82912"/>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0934EA16-F0C9-4D15-84BF-E83A81D6B04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2149943" y="2083594"/>
              <a:ext cx="39676" cy="21436"/>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7B3FD5BE-A781-4490-AE3F-E5650DF6683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80000" flipH="1">
              <a:off x="9127990" y="33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B6A60DCE-BCDB-4F06-BAF8-4DC5591F23A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00000" flipH="1">
              <a:off x="8987576" y="33663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DD8E6559-4AA5-488E-839C-44B9ABE2602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20000" flipH="1">
              <a:off x="8844859" y="35117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F764FF6-87D9-4563-B257-0901F5C04E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40000" flipH="1">
              <a:off x="8706904" y="3657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FB52E1AD-28FF-4199-B00E-A426860CE3A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720000" flipH="1">
              <a:off x="8568008" y="3878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EED0001C-A0BE-455E-B3DE-7896C92D7AB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840000" flipH="1">
              <a:off x="8429112" y="4100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319FC06C-2C6A-47E2-B879-A0EF41237BC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960000" flipH="1">
              <a:off x="8294968" y="4462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CA8873BC-1926-4114-BE10-E14FF64B0E5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080000" flipH="1">
              <a:off x="8160824" y="48237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51439012-3E51-4D74-9FF2-780C87DB022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260000" flipH="1">
              <a:off x="8027689" y="53184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035FC7B3-BF05-4E37-882C-2A791A49416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380000" flipH="1">
              <a:off x="7894554" y="58132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A7C567FF-44E4-4C58-959F-28D7826C361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500000" flipH="1">
              <a:off x="7761419" y="63079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FB56B76F-8C76-4947-888A-75F5E92EF8A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620000" flipH="1">
              <a:off x="7636645" y="6898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B18A492E-231C-4B89-B11A-A1CE7E16585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800000" flipH="1">
              <a:off x="7511871" y="75119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127E4F73-4A9F-4AA2-A6B8-3145A87A836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920000" flipH="1">
              <a:off x="7387899" y="81977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3B2AC0D9-242E-4D92-B102-221EBD6F982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040000" flipH="1">
              <a:off x="7268530" y="8931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AA83426A-015F-4B17-9820-E6D76A38374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160000" flipH="1">
              <a:off x="7152030" y="9765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C41F0A8-7466-4B03-9EE0-4A5D1517686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340000" flipH="1">
              <a:off x="7041695" y="10600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BD6F7B8C-9482-4E23-AA7F-9411BF83752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460000" flipH="1">
              <a:off x="6931360" y="114346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EE1D4E2-E92F-440B-A775-9B80D9AA0FD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580000" flipH="1">
              <a:off x="6819070" y="123586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B66C2472-0C84-4CEA-A6E9-5BC5A3DB309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700000" flipH="1">
              <a:off x="6721359" y="133274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0FF2AFF3-F889-4A9E-AEC1-FA94331B416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880000" flipH="1">
              <a:off x="6617467" y="1429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E1E652F4-2AFF-4616-9615-64FC697C407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000000" flipH="1">
              <a:off x="6520032" y="15272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D78ED91D-C9D7-49CA-8718-8E7351F7E5B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120000" flipH="1">
              <a:off x="6429579" y="16416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4F29D0E-CB4D-43FB-8EFF-447A147C145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240000" flipH="1">
              <a:off x="6340532" y="1750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6B1D77EC-50A5-4994-A389-65C7770681C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420000" flipH="1">
              <a:off x="6261757" y="18601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62CDEEE6-A2B4-45C0-B942-66306583B5E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540000" flipH="1">
              <a:off x="6184144" y="19796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1F83B12D-91B8-4D06-9DBC-0607226B5DB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660000" flipH="1">
              <a:off x="6106531" y="20990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A25594B9-1F75-4E14-AF9B-806D06683B9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780000" flipH="1">
              <a:off x="6043206" y="222255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6E447488-CCC0-4267-BD73-6DC2775B1AD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960000" flipH="1">
              <a:off x="5978913" y="234430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B7E2176D-B76F-494D-AEE5-BC0E445D8CA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080000" flipH="1">
              <a:off x="5912438" y="24706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DBD50096-36E6-4DE9-AEB8-A360216DC26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200000" flipH="1">
              <a:off x="5858875" y="260092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0D6F891C-00E0-46CF-8138-64A70AEEA28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320000" flipH="1">
              <a:off x="5808182" y="273404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4D117AD0-1882-4AD9-A765-EDB9B21C53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500000" flipH="1">
              <a:off x="5773263" y="28668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DDFCFFB0-2E4B-4B50-9297-42B1F1D5D5F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620000" flipH="1">
              <a:off x="5735963" y="300206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F66C79DB-E90E-4192-9A64-34FA2EB5DB3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740000" flipH="1">
              <a:off x="5700105" y="31389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143FC299-982A-4307-97E4-00A1BDAEB73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860000" flipH="1">
              <a:off x="5665939" y="327548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3A76C799-63FA-4767-A0FA-E018EF6EE28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040000" flipH="1">
              <a:off x="5644476" y="341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F22B23C3-FCEF-4BFC-AD03-17D92E07AD6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160000" flipH="1">
              <a:off x="5626530" y="3554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EBF5C56D-9DBE-454E-A584-422E5FB2F86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280000" flipH="1">
              <a:off x="5616429" y="36918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4608B5A8-9FAA-4DC0-87FC-F4D879ABE8C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400000" flipH="1">
              <a:off x="5611319" y="38353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3B279D37-02D4-4925-B2DD-3765F65F7EB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580000" flipH="1">
              <a:off x="5608540" y="397572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9E72009F-1FFC-4EDB-9C18-EB0F5E8B9E2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700000" flipH="1">
              <a:off x="5605761" y="41160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91FA6C71-6237-4ED8-A9BE-D15AC111160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820000" flipH="1">
              <a:off x="5624195" y="425421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ED2DD310-9B69-442B-89C0-37F7412DDA7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940000" flipH="1">
              <a:off x="5642629" y="43923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4F9FE545-059E-4996-9E84-BCE18A735D9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120000" flipH="1">
              <a:off x="5654818" y="45363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36849649-2DB2-427D-B6CB-9CFB032BFC7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240000" flipH="1">
              <a:off x="5684446" y="467136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D1BAB73D-2CD4-48CF-8299-CB2B8F08780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360000" flipH="1">
              <a:off x="5714074" y="48087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B156630B-D53F-46CB-BC27-BEB8138CB57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480000" flipH="1">
              <a:off x="5748464" y="49484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4FEC10B1-AF32-4C41-B84C-FEC99614BD1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660000" flipH="1">
              <a:off x="5792091" y="507760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D7EDD4C7-FBEF-4868-96E8-214EE6C7827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780000" flipH="1">
              <a:off x="5847441" y="52112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3E79D291-029D-40DE-B44A-B52781E970D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900000" flipH="1">
              <a:off x="5900410" y="53424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A8677C5F-1BF8-4733-9E39-A570EC8F02C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7020000" flipH="1">
              <a:off x="5955760" y="547369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grpSp>
      <p:pic>
        <p:nvPicPr>
          <p:cNvPr id="4" name="Obraz 3">
            <a:extLst>
              <a:ext uri="{FF2B5EF4-FFF2-40B4-BE49-F238E27FC236}">
                <a16:creationId xmlns:a16="http://schemas.microsoft.com/office/drawing/2014/main" id="{544B0F88-BC07-4253-90B9-B3426A629A62}"/>
              </a:ext>
            </a:extLst>
          </p:cNvPr>
          <p:cNvPicPr>
            <a:picLocks noChangeAspect="1"/>
          </p:cNvPicPr>
          <p:nvPr/>
        </p:nvPicPr>
        <p:blipFill>
          <a:blip r:embed="rId3"/>
          <a:stretch>
            <a:fillRect/>
          </a:stretch>
        </p:blipFill>
        <p:spPr>
          <a:xfrm>
            <a:off x="7355001" y="2191639"/>
            <a:ext cx="3686910" cy="3686910"/>
          </a:xfrm>
          <a:prstGeom prst="rect">
            <a:avLst/>
          </a:prstGeom>
        </p:spPr>
      </p:pic>
    </p:spTree>
    <p:extLst>
      <p:ext uri="{BB962C8B-B14F-4D97-AF65-F5344CB8AC3E}">
        <p14:creationId xmlns:p14="http://schemas.microsoft.com/office/powerpoint/2010/main" val="115192237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FD31137-291C-4931-BE57-D5D341498F52}"/>
              </a:ext>
            </a:extLst>
          </p:cNvPr>
          <p:cNvSpPr>
            <a:spLocks noGrp="1"/>
          </p:cNvSpPr>
          <p:nvPr>
            <p:ph type="title"/>
          </p:nvPr>
        </p:nvSpPr>
        <p:spPr/>
        <p:txBody>
          <a:bodyPr/>
          <a:lstStyle/>
          <a:p>
            <a:r>
              <a:rPr lang="pl-PL" dirty="0"/>
              <a:t>Druga Nagroda Nobla i skandal z Paulem </a:t>
            </a:r>
            <a:r>
              <a:rPr lang="pl-PL" dirty="0" err="1"/>
              <a:t>Langevine</a:t>
            </a:r>
            <a:endParaRPr lang="pl-PL" dirty="0"/>
          </a:p>
        </p:txBody>
      </p:sp>
      <p:sp>
        <p:nvSpPr>
          <p:cNvPr id="3" name="Symbol zastępczy zawartości 2">
            <a:extLst>
              <a:ext uri="{FF2B5EF4-FFF2-40B4-BE49-F238E27FC236}">
                <a16:creationId xmlns:a16="http://schemas.microsoft.com/office/drawing/2014/main" id="{1492AB1F-F12D-459A-9EE6-B6034ACA64BA}"/>
              </a:ext>
            </a:extLst>
          </p:cNvPr>
          <p:cNvSpPr>
            <a:spLocks noGrp="1"/>
          </p:cNvSpPr>
          <p:nvPr>
            <p:ph idx="1"/>
          </p:nvPr>
        </p:nvSpPr>
        <p:spPr/>
        <p:txBody>
          <a:bodyPr>
            <a:normAutofit lnSpcReduction="10000"/>
          </a:bodyPr>
          <a:lstStyle/>
          <a:p>
            <a:pPr marL="0" indent="0">
              <a:buNone/>
            </a:pPr>
            <a:r>
              <a:rPr lang="pl-PL" dirty="0"/>
              <a:t>Maria była zdeklarowaną niewierzącą i pochodziła z Polski, dla większości Francuzów była utożsamiana z bliżej nieokreślonym terytorium pod berłem rosyjskiego cara, gdzie znaczny procent ludności stanowili Żydzi – snuto przypuszczenia, że jest Żydówką (co w tamtych czasach było w ksenofobicznych kręgach Francji uważane za mocno podejrzane – nie ucichły bowiem jeszcze resentymenty, które kilkanaście lat wcześniej doprowadziły do sprawy Dreyfusa), pomimo że w rzeczywistości pochodziła ze szlacheckiego polskiego rodu Dołęga-Skłodowskich, a w dzieciństwie została ochrzczona w wierze katolickiej. Domniemania paryskich brukowców oparte były na tym, że Maria Skłodowska-Curie nosiła po babce drugie imię Salomea, które w Polsce było popularnym imieniem chrześcijańskim, zaś we Francji kojarzyło się z </a:t>
            </a:r>
            <a:r>
              <a:rPr lang="pl-PL" dirty="0" err="1"/>
              <a:t>Salomé</a:t>
            </a:r>
            <a:r>
              <a:rPr lang="pl-PL" dirty="0"/>
              <a:t>, używanym przez Żydówki.</a:t>
            </a:r>
          </a:p>
          <a:p>
            <a:pPr marL="0" indent="0">
              <a:buNone/>
            </a:pPr>
            <a:endParaRPr lang="pl-PL" dirty="0"/>
          </a:p>
          <a:p>
            <a:pPr marL="0" indent="0">
              <a:buNone/>
            </a:pPr>
            <a:r>
              <a:rPr lang="pl-PL" dirty="0"/>
              <a:t>7 listopada 1911 Szwedzka Akademia Nauk przyznała Marii drugą, tym razem samodzielną Nagrodę Nobla z chemii za odkrycie polonu i radu. Została pierwszym człowiekiem wyróżnionym tą nagrodą dwukrotnie i pierwszą kobietą laureatką Nobla w dziedzinie chemii.</a:t>
            </a:r>
          </a:p>
        </p:txBody>
      </p:sp>
      <p:pic>
        <p:nvPicPr>
          <p:cNvPr id="5" name="Obraz 4">
            <a:extLst>
              <a:ext uri="{FF2B5EF4-FFF2-40B4-BE49-F238E27FC236}">
                <a16:creationId xmlns:a16="http://schemas.microsoft.com/office/drawing/2014/main" id="{8D14AE29-5657-4B83-9453-D0F205C2547D}"/>
              </a:ext>
            </a:extLst>
          </p:cNvPr>
          <p:cNvPicPr>
            <a:picLocks noChangeAspect="1"/>
          </p:cNvPicPr>
          <p:nvPr/>
        </p:nvPicPr>
        <p:blipFill>
          <a:blip r:embed="rId2"/>
          <a:stretch>
            <a:fillRect/>
          </a:stretch>
        </p:blipFill>
        <p:spPr>
          <a:xfrm>
            <a:off x="9774238" y="548640"/>
            <a:ext cx="2085975" cy="1371600"/>
          </a:xfrm>
          <a:prstGeom prst="rect">
            <a:avLst/>
          </a:prstGeom>
        </p:spPr>
      </p:pic>
    </p:spTree>
    <p:extLst>
      <p:ext uri="{BB962C8B-B14F-4D97-AF65-F5344CB8AC3E}">
        <p14:creationId xmlns:p14="http://schemas.microsoft.com/office/powerpoint/2010/main" val="1611462049"/>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AB06A08-1932-4E73-B09D-156324BED399}"/>
              </a:ext>
            </a:extLst>
          </p:cNvPr>
          <p:cNvSpPr>
            <a:spLocks noGrp="1"/>
          </p:cNvSpPr>
          <p:nvPr>
            <p:ph type="title"/>
          </p:nvPr>
        </p:nvSpPr>
        <p:spPr>
          <a:xfrm>
            <a:off x="6400800" y="609600"/>
            <a:ext cx="5147730" cy="1641987"/>
          </a:xfrm>
        </p:spPr>
        <p:txBody>
          <a:bodyPr>
            <a:normAutofit/>
          </a:bodyPr>
          <a:lstStyle/>
          <a:p>
            <a:r>
              <a:rPr lang="pl-PL" dirty="0"/>
              <a:t>Instytut Radowy</a:t>
            </a:r>
          </a:p>
        </p:txBody>
      </p:sp>
      <p:sp>
        <p:nvSpPr>
          <p:cNvPr id="3" name="Symbol zastępczy zawartości 2">
            <a:extLst>
              <a:ext uri="{FF2B5EF4-FFF2-40B4-BE49-F238E27FC236}">
                <a16:creationId xmlns:a16="http://schemas.microsoft.com/office/drawing/2014/main" id="{1A642034-AA32-4D7A-8BCF-ACEB78181FA8}"/>
              </a:ext>
            </a:extLst>
          </p:cNvPr>
          <p:cNvSpPr>
            <a:spLocks noGrp="1"/>
          </p:cNvSpPr>
          <p:nvPr>
            <p:ph idx="1"/>
          </p:nvPr>
        </p:nvSpPr>
        <p:spPr>
          <a:xfrm>
            <a:off x="6400800" y="2251587"/>
            <a:ext cx="5147730" cy="3637935"/>
          </a:xfrm>
        </p:spPr>
        <p:txBody>
          <a:bodyPr>
            <a:normAutofit/>
          </a:bodyPr>
          <a:lstStyle/>
          <a:p>
            <a:pPr>
              <a:lnSpc>
                <a:spcPct val="90000"/>
              </a:lnSpc>
            </a:pPr>
            <a:r>
              <a:rPr lang="pl-PL" dirty="0"/>
              <a:t>Po otrzymaniu drugiej Nagrody Nobla, Maria przekonała rząd Francji do przeznaczenia środków na budowę prywatnego Instytutu Radowego – </a:t>
            </a:r>
            <a:r>
              <a:rPr lang="pl-PL" dirty="0" err="1"/>
              <a:t>Institut</a:t>
            </a:r>
            <a:r>
              <a:rPr lang="pl-PL" dirty="0"/>
              <a:t> </a:t>
            </a:r>
            <a:r>
              <a:rPr lang="pl-PL" dirty="0" err="1"/>
              <a:t>du</a:t>
            </a:r>
            <a:r>
              <a:rPr lang="pl-PL" dirty="0"/>
              <a:t> Radium (obecnie </a:t>
            </a:r>
            <a:r>
              <a:rPr lang="pl-PL" dirty="0" err="1"/>
              <a:t>Institut</a:t>
            </a:r>
            <a:r>
              <a:rPr lang="pl-PL" dirty="0"/>
              <a:t> Curie), który został wzniesiony w 1914 i w którym prowadzono badania z zakresu chemii, fizyki i medycyny. Instytut ten stał się kuźnią noblistów – wyszło z niego jeszcze czworo laureatów nagrody Nobla, w tym córka Marii Skłodowskiej-Curie, </a:t>
            </a:r>
            <a:r>
              <a:rPr lang="pl-PL" dirty="0" err="1"/>
              <a:t>Irène</a:t>
            </a:r>
            <a:r>
              <a:rPr lang="pl-PL" dirty="0"/>
              <a:t>, i zięć </a:t>
            </a:r>
            <a:r>
              <a:rPr lang="pl-PL" dirty="0" err="1"/>
              <a:t>Frédéric</a:t>
            </a:r>
            <a:r>
              <a:rPr lang="pl-PL" dirty="0"/>
              <a:t> Joliot-Curie. W Instytucie prowadzono podstawowe prace i badania nad promieniotwórczością i radioizotopami.</a:t>
            </a:r>
          </a:p>
        </p:txBody>
      </p:sp>
      <p:pic>
        <p:nvPicPr>
          <p:cNvPr id="4" name="Obraz 3">
            <a:extLst>
              <a:ext uri="{FF2B5EF4-FFF2-40B4-BE49-F238E27FC236}">
                <a16:creationId xmlns:a16="http://schemas.microsoft.com/office/drawing/2014/main" id="{691BAC02-7833-46A5-9CDE-A2C2966DF4C6}"/>
              </a:ext>
            </a:extLst>
          </p:cNvPr>
          <p:cNvPicPr>
            <a:picLocks noChangeAspect="1"/>
          </p:cNvPicPr>
          <p:nvPr/>
        </p:nvPicPr>
        <p:blipFill>
          <a:blip r:embed="rId3"/>
          <a:stretch>
            <a:fillRect/>
          </a:stretch>
        </p:blipFill>
        <p:spPr>
          <a:xfrm>
            <a:off x="648930" y="1336414"/>
            <a:ext cx="5447070" cy="3855791"/>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82684068"/>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DB88806-D8B9-4264-A1E7-5F0990D9CB3A}"/>
              </a:ext>
            </a:extLst>
          </p:cNvPr>
          <p:cNvSpPr>
            <a:spLocks noGrp="1"/>
          </p:cNvSpPr>
          <p:nvPr>
            <p:ph type="title"/>
          </p:nvPr>
        </p:nvSpPr>
        <p:spPr>
          <a:xfrm>
            <a:off x="685801" y="609600"/>
            <a:ext cx="4681873" cy="1456267"/>
          </a:xfrm>
        </p:spPr>
        <p:txBody>
          <a:bodyPr>
            <a:normAutofit/>
          </a:bodyPr>
          <a:lstStyle/>
          <a:p>
            <a:r>
              <a:rPr lang="pl-PL" dirty="0"/>
              <a:t>I wojna światowa</a:t>
            </a:r>
          </a:p>
        </p:txBody>
      </p:sp>
      <p:sp>
        <p:nvSpPr>
          <p:cNvPr id="3" name="Symbol zastępczy zawartości 2">
            <a:extLst>
              <a:ext uri="{FF2B5EF4-FFF2-40B4-BE49-F238E27FC236}">
                <a16:creationId xmlns:a16="http://schemas.microsoft.com/office/drawing/2014/main" id="{80195530-07F4-44D1-990C-8B1721E3C778}"/>
              </a:ext>
            </a:extLst>
          </p:cNvPr>
          <p:cNvSpPr>
            <a:spLocks noGrp="1"/>
          </p:cNvSpPr>
          <p:nvPr>
            <p:ph idx="1"/>
          </p:nvPr>
        </p:nvSpPr>
        <p:spPr>
          <a:xfrm>
            <a:off x="685801" y="2142067"/>
            <a:ext cx="4681873" cy="3649133"/>
          </a:xfrm>
        </p:spPr>
        <p:txBody>
          <a:bodyPr>
            <a:normAutofit fontScale="92500" lnSpcReduction="20000"/>
          </a:bodyPr>
          <a:lstStyle/>
          <a:p>
            <a:pPr marL="0" indent="0">
              <a:lnSpc>
                <a:spcPct val="90000"/>
              </a:lnSpc>
              <a:buNone/>
            </a:pPr>
            <a:r>
              <a:rPr lang="pl-PL" sz="1600" dirty="0"/>
              <a:t>Gdy 1 sierpnia 1914 wybuchła I wojna światowa, siedemnastoletnia </a:t>
            </a:r>
            <a:r>
              <a:rPr lang="pl-PL" sz="1600" dirty="0" err="1"/>
              <a:t>Irène</a:t>
            </a:r>
            <a:r>
              <a:rPr lang="pl-PL" sz="1600" dirty="0"/>
              <a:t> i dziesięcioletnia </a:t>
            </a:r>
            <a:r>
              <a:rPr lang="pl-PL" sz="1600" dirty="0" err="1"/>
              <a:t>Ève</a:t>
            </a:r>
            <a:r>
              <a:rPr lang="pl-PL" sz="1600" dirty="0"/>
              <a:t> przebywały z dala od Paryża i matki. Były na wakacjach w </a:t>
            </a:r>
            <a:r>
              <a:rPr lang="pl-PL" sz="1600" dirty="0" err="1"/>
              <a:t>l’Arcouest</a:t>
            </a:r>
            <a:r>
              <a:rPr lang="pl-PL" sz="1600" dirty="0"/>
              <a:t> pod opieką przyjaciół Marii. Maria Skłodowska-Curie pozostała w Paryżu, by strzec Instytutu Radowego i próbki radu. Rząd ogłosił, że rad znajdujący się w Instytucie Radowym stanowi dobro narodowe i należy go ochronić. Uczona wywiozła rad na czas wojny do Bordeaux. Maria nie mogąc służyć Polsce, postanowiła służyć Francji. Zebrała aparaty rentgenowskie z paryskich pracowni i zorganizowała specjalne samochody z aparaturą, tzw. „małe Curie”. Były to pionierskie działania z zakresu diagnostyki zdrowia[37][38]. Dzięki jej pracy i wytrwałości można było wykonywać zdjęcia rentgenowskie w polowych warunkach. Marii towarzyszyli lekarze wojskowi i </a:t>
            </a:r>
            <a:r>
              <a:rPr lang="pl-PL" sz="1600" dirty="0" err="1"/>
              <a:t>Irène</a:t>
            </a:r>
            <a:r>
              <a:rPr lang="pl-PL" sz="1600" dirty="0"/>
              <a:t>, która razem z matką szkoliła techników radiologów. Ta działalność uratowała wielu żołnierzy od pewnej śmierci. Była także członkinią Szwajcarskiego Komitetu Generalnego Pomocy Ofiarom Wojny w Polsce.</a:t>
            </a:r>
          </a:p>
          <a:p>
            <a:pPr marL="0" indent="0">
              <a:lnSpc>
                <a:spcPct val="90000"/>
              </a:lnSpc>
              <a:buNone/>
            </a:pPr>
            <a:r>
              <a:rPr lang="pl-PL" sz="1600" dirty="0"/>
              <a:t>W lipcu 1916, jako jedna z pierwszych kobiet, uzyskała prawo jazdy, by móc prowadzić samochód.</a:t>
            </a:r>
          </a:p>
        </p:txBody>
      </p:sp>
      <p:grpSp>
        <p:nvGrpSpPr>
          <p:cNvPr id="11" name="Group 10">
            <a:extLst>
              <a:ext uri="{FF2B5EF4-FFF2-40B4-BE49-F238E27FC236}">
                <a16:creationId xmlns:a16="http://schemas.microsoft.com/office/drawing/2014/main" id="{06F75297-BF21-4AFA-8F10-FFE614E73B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21267604">
            <a:off x="8565602" y="3905595"/>
            <a:ext cx="3639934" cy="3163289"/>
            <a:chOff x="5281603" y="104899"/>
            <a:chExt cx="6910397" cy="6005491"/>
          </a:xfrm>
        </p:grpSpPr>
        <p:sp>
          <p:nvSpPr>
            <p:cNvPr id="12" name="Freeform 98">
              <a:extLst>
                <a:ext uri="{FF2B5EF4-FFF2-40B4-BE49-F238E27FC236}">
                  <a16:creationId xmlns:a16="http://schemas.microsoft.com/office/drawing/2014/main" id="{18555F56-5DBB-4045-AA8D-636B16B8B3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281603" y="104899"/>
              <a:ext cx="6896713" cy="6005491"/>
            </a:xfrm>
            <a:custGeom>
              <a:avLst/>
              <a:gdLst>
                <a:gd name="connsiteX0" fmla="*/ 3912717 w 6896713"/>
                <a:gd name="connsiteY0" fmla="*/ 0 h 6005491"/>
                <a:gd name="connsiteX1" fmla="*/ 6679426 w 6896713"/>
                <a:gd name="connsiteY1" fmla="*/ 1146008 h 6005491"/>
                <a:gd name="connsiteX2" fmla="*/ 6896713 w 6896713"/>
                <a:gd name="connsiteY2" fmla="*/ 1385085 h 6005491"/>
                <a:gd name="connsiteX3" fmla="*/ 6896713 w 6896713"/>
                <a:gd name="connsiteY3" fmla="*/ 1431256 h 6005491"/>
                <a:gd name="connsiteX4" fmla="*/ 6657442 w 6896713"/>
                <a:gd name="connsiteY4" fmla="*/ 1167992 h 6005491"/>
                <a:gd name="connsiteX5" fmla="*/ 3912717 w 6896713"/>
                <a:gd name="connsiteY5" fmla="*/ 31089 h 6005491"/>
                <a:gd name="connsiteX6" fmla="*/ 31089 w 6896713"/>
                <a:gd name="connsiteY6" fmla="*/ 3912717 h 6005491"/>
                <a:gd name="connsiteX7" fmla="*/ 593046 w 6896713"/>
                <a:gd name="connsiteY7" fmla="*/ 5925483 h 6005491"/>
                <a:gd name="connsiteX8" fmla="*/ 633874 w 6896713"/>
                <a:gd name="connsiteY8" fmla="*/ 5989169 h 6005491"/>
                <a:gd name="connsiteX9" fmla="*/ 607415 w 6896713"/>
                <a:gd name="connsiteY9" fmla="*/ 6005491 h 6005491"/>
                <a:gd name="connsiteX10" fmla="*/ 566458 w 6896713"/>
                <a:gd name="connsiteY10" fmla="*/ 5941603 h 6005491"/>
                <a:gd name="connsiteX11" fmla="*/ 0 w 6896713"/>
                <a:gd name="connsiteY11" fmla="*/ 3912717 h 6005491"/>
                <a:gd name="connsiteX12" fmla="*/ 3912717 w 6896713"/>
                <a:gd name="connsiteY12" fmla="*/ 0 h 6005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96713" h="6005491">
                  <a:moveTo>
                    <a:pt x="3912717" y="0"/>
                  </a:moveTo>
                  <a:cubicBezTo>
                    <a:pt x="4993184" y="0"/>
                    <a:pt x="5971363" y="437946"/>
                    <a:pt x="6679426" y="1146008"/>
                  </a:cubicBezTo>
                  <a:lnTo>
                    <a:pt x="6896713" y="1385085"/>
                  </a:lnTo>
                  <a:lnTo>
                    <a:pt x="6896713" y="1431256"/>
                  </a:lnTo>
                  <a:lnTo>
                    <a:pt x="6657442" y="1167992"/>
                  </a:lnTo>
                  <a:cubicBezTo>
                    <a:pt x="5955006" y="465555"/>
                    <a:pt x="4984599" y="31089"/>
                    <a:pt x="3912717" y="31089"/>
                  </a:cubicBezTo>
                  <a:cubicBezTo>
                    <a:pt x="1768953" y="31089"/>
                    <a:pt x="31089" y="1768953"/>
                    <a:pt x="31089" y="3912717"/>
                  </a:cubicBezTo>
                  <a:cubicBezTo>
                    <a:pt x="31089" y="4649636"/>
                    <a:pt x="236442" y="5338592"/>
                    <a:pt x="593046" y="5925483"/>
                  </a:cubicBezTo>
                  <a:lnTo>
                    <a:pt x="633874" y="5989169"/>
                  </a:lnTo>
                  <a:lnTo>
                    <a:pt x="607415" y="6005491"/>
                  </a:lnTo>
                  <a:lnTo>
                    <a:pt x="566458" y="5941603"/>
                  </a:lnTo>
                  <a:cubicBezTo>
                    <a:pt x="206998" y="5350013"/>
                    <a:pt x="0" y="4655538"/>
                    <a:pt x="0" y="3912717"/>
                  </a:cubicBezTo>
                  <a:cubicBezTo>
                    <a:pt x="0" y="1751783"/>
                    <a:pt x="1751783" y="0"/>
                    <a:pt x="3912717" y="0"/>
                  </a:cubicBezTo>
                  <a:close/>
                </a:path>
              </a:pathLst>
            </a:custGeom>
            <a:solidFill>
              <a:srgbClr val="FFFFFF">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AB3FBB5F-161E-4BAC-BA14-05E565D97802}"/>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516018" y="331504"/>
              <a:ext cx="6675982" cy="5235326"/>
              <a:chOff x="5516018" y="331504"/>
              <a:chExt cx="6675982" cy="5235326"/>
            </a:xfrm>
          </p:grpSpPr>
          <p:cxnSp>
            <p:nvCxnSpPr>
              <p:cNvPr id="14" name="Straight Connector 13">
                <a:extLst>
                  <a:ext uri="{FF2B5EF4-FFF2-40B4-BE49-F238E27FC236}">
                    <a16:creationId xmlns:a16="http://schemas.microsoft.com/office/drawing/2014/main" id="{A94E61AD-4ABD-4BE8-9386-9CBF126C535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66830" y="3315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37EFF94-0782-4C63-A3F9-AE452CBBF7B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20000" flipH="1">
                <a:off x="9408861" y="3383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86E7FEB-95C3-4844-95C9-6D04C4DBE30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40000" flipH="1">
                <a:off x="9551700" y="34763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1FBD102-308A-419C-B165-4A575E52E56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60000" flipH="1">
                <a:off x="9688748" y="36808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3C7B0C2-F2DD-4F12-8BD8-BC2CCD98173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40000" flipH="1">
                <a:off x="9824866" y="38922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CDD7F2E1-1968-4124-A0A3-AFE2FAC36F5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60000" flipH="1">
                <a:off x="9966867" y="41754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B85FA33-69E6-41AC-8ADA-7808A24014E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780000" flipH="1">
                <a:off x="10104425" y="4458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8431D6E3-2AC3-4958-B50A-4BE01D1C605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900000" flipH="1">
                <a:off x="10240513" y="47948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B943742B-ADC9-4A56-A065-EC0BC53CC18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080000" flipH="1">
                <a:off x="10373882" y="52435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BD626E13-14CC-45F7-8B51-609D12E055E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200000" flipH="1">
                <a:off x="10505632" y="570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8D51A96E-5571-4544-8AEF-CEEA18F3CD7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320000" flipH="1">
                <a:off x="10637382" y="62134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36996E7-4681-4DC2-9044-E1D565493AD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440000" flipH="1">
                <a:off x="10760965" y="69043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35533F2-1CE6-4EEA-BF07-635F079859E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620000" flipH="1">
                <a:off x="10888991" y="755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7AB2B33F-D0D1-40B2-B16C-36D054FE647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740000" flipH="1">
                <a:off x="11010193" y="81974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127987FC-65B4-4980-BFF9-28AB3E5C39D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860000" flipH="1">
                <a:off x="11129014" y="89566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2DFA483F-3B9B-48F0-82BE-099E54E3BB8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980000" flipH="1">
                <a:off x="11249872" y="968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904006A4-C22D-4E6C-9DC7-00A3F20D584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160000" flipH="1">
                <a:off x="11366875" y="10480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5710051C-20FF-4232-806F-CCE0C48B272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280000" flipH="1">
                <a:off x="11474058" y="11315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6D4BC00D-324A-441C-838A-CD115016FD3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400000" flipH="1">
                <a:off x="11583303" y="122179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7E35A6C5-D21D-4206-B915-E02DB851B32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520000" flipH="1">
                <a:off x="11685344" y="132177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91A0FFD8-7FE4-4C2B-AE58-2EF18CF1753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700000" flipH="1">
                <a:off x="11787704" y="14176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92D38CB7-B6B0-42B2-BA32-608409D2E46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820000" flipH="1">
                <a:off x="11880859" y="15179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3A6FD2B4-5BFB-4725-98CC-8BDF3283FFB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940000" flipH="1">
                <a:off x="11969252" y="162743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7AA9C973-41B2-4D5B-AAA5-3F55F7013B8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060000" flipH="1">
                <a:off x="12062016" y="173601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1D5F3742-D6F5-4D89-910E-5ACBCBFBC20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2074680" y="1910249"/>
                <a:ext cx="117320" cy="82912"/>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961CFDA8-F885-4B03-B0BF-DAF30B6AF49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2149943" y="2083594"/>
                <a:ext cx="39676" cy="21436"/>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52B4AE4-F973-439B-9831-81A4C90198F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80000" flipH="1">
                <a:off x="9127990" y="33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FB9A6F06-F356-4A2A-A5E1-370A039AA2D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00000" flipH="1">
                <a:off x="8987576" y="33663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3ABE4C93-0ECE-4635-90B0-4844275BF21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20000" flipH="1">
                <a:off x="8844859" y="35117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E104F405-F523-4AD6-AED2-3EB18C0F628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40000" flipH="1">
                <a:off x="8706904" y="3657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CF80768F-23C9-47E1-A5DF-EA9B0C8EFE8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720000" flipH="1">
                <a:off x="8568008" y="3878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92804D0F-957E-4695-9723-59BD1B62B34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840000" flipH="1">
                <a:off x="8429112" y="4100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71CFFB65-AAEE-453C-B290-EF9AAB7E11A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960000" flipH="1">
                <a:off x="8294968" y="4462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C84C0E15-FD22-4D5D-BED7-255BA5ED9B5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080000" flipH="1">
                <a:off x="8160824" y="48237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DB360CA0-E777-4DC6-A0DF-B52133CA04C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260000" flipH="1">
                <a:off x="8027689" y="53184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CC388F61-2154-46AD-A7CA-0B5BBFBBD8A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380000" flipH="1">
                <a:off x="7894554" y="58132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36A41389-41F9-4A79-AC02-EDEE2B1ECDE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500000" flipH="1">
                <a:off x="7761419" y="63079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CD063121-C0BF-4ACF-9817-0A79B27855C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620000" flipH="1">
                <a:off x="7636645" y="6898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F0B945F1-0D2C-4C0F-B79D-4E3A3258679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800000" flipH="1">
                <a:off x="7511871" y="75119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9CFDAAA2-E822-4BFE-88E1-685E73984B6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920000" flipH="1">
                <a:off x="7387899" y="81977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7DA4534C-7B00-4579-95B1-0EE45782519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040000" flipH="1">
                <a:off x="7268530" y="8931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7AAC5D63-3727-4532-97FC-D3FF64DEF93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160000" flipH="1">
                <a:off x="7152030" y="9765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5CDA1170-F598-4A9A-B913-612E3DC8CC9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340000" flipH="1">
                <a:off x="7041695" y="10600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CA9C6514-59A3-4699-9F2A-1AF7C342FDE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460000" flipH="1">
                <a:off x="6931360" y="114346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B4FD3DE3-7614-45A6-A0B5-B352E634465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580000" flipH="1">
                <a:off x="6819070" y="123586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5BDCAEBC-875C-49D7-8355-A1F140D3269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700000" flipH="1">
                <a:off x="6721359" y="133274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EB87746E-EB69-488B-9F65-770A3F50EF6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880000" flipH="1">
                <a:off x="6617467" y="1429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15FD7BA7-E0D8-4AF4-A9DC-0164E361384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000000" flipH="1">
                <a:off x="6520032" y="15272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ABC61137-2BBB-4A14-BEA6-8E021494BD6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120000" flipH="1">
                <a:off x="6429579" y="16416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9C7E9562-7729-482A-9DA4-B74FA0633A2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240000" flipH="1">
                <a:off x="6340532" y="1750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37FAFBF6-789C-43FF-9896-2DE63804C55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420000" flipH="1">
                <a:off x="6261757" y="18601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DFBF945C-CF1A-4DB6-9366-6FB0E8ADDBF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540000" flipH="1">
                <a:off x="6184144" y="19796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C95D5773-1CCB-4CFC-8D55-5C2B7D48C32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660000" flipH="1">
                <a:off x="6106531" y="20990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BA310551-4128-42DE-B74E-0BEDAC9EC38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780000" flipH="1">
                <a:off x="6043206" y="222255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A0F16E47-3C66-4166-8D8A-11A9D403B65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960000" flipH="1">
                <a:off x="5978913" y="234430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26008F8D-2A35-4B49-BC97-A203D6485C1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080000" flipH="1">
                <a:off x="5912438" y="24706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CCF3EF75-EDD8-42E5-B796-A632303BCB8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200000" flipH="1">
                <a:off x="5858875" y="260092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8B633011-A15F-40E1-B9FB-7AD21099A5F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320000" flipH="1">
                <a:off x="5808182" y="273404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1718777B-6785-4649-A4D1-E2848A220EB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500000" flipH="1">
                <a:off x="5773263" y="28668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21F7DE82-9B1B-4077-9278-23C8F8E8411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620000" flipH="1">
                <a:off x="5735963" y="300206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F45352CB-320B-4B17-AE5E-24E56688E44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740000" flipH="1">
                <a:off x="5700105" y="31389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B327064A-8DD0-4C9A-9A1F-6DC9B8DFB37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860000" flipH="1">
                <a:off x="5665939" y="327548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7A275C01-136E-4214-BB04-261697CA5A2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040000" flipH="1">
                <a:off x="5644476" y="341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BDDB0702-C677-4FBB-B948-F340A129745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160000" flipH="1">
                <a:off x="5626530" y="3554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E1D97AB3-60A8-48D3-A9EC-E47F1496C69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280000" flipH="1">
                <a:off x="5616429" y="36918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0386AC94-91D0-4458-86CB-06D4A477F80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400000" flipH="1">
                <a:off x="5611319" y="38353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53288AD9-67E7-45FC-B1EB-18DDFA0CA6A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580000" flipH="1">
                <a:off x="5608540" y="397572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C4E648C9-777F-4DF7-B34D-68A2B6A623F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700000" flipH="1">
                <a:off x="5605761" y="41160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9A1DCA3C-15E1-40C5-92EE-BEB2D059DF3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820000" flipH="1">
                <a:off x="5624195" y="425421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4A187750-2959-4832-9CB2-33CE656ADDA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940000" flipH="1">
                <a:off x="5642629" y="43923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988B4D74-89FE-4E40-BFD8-3AA927E69B3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120000" flipH="1">
                <a:off x="5654818" y="45363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7CFB49B2-FEE4-417D-9501-30BAFB83C6F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240000" flipH="1">
                <a:off x="5684446" y="467136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DEA18502-60F1-4864-8610-47CE6BAC512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360000" flipH="1">
                <a:off x="5714074" y="48087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E9671E6A-02D5-47E2-9CA9-B60F4F0D228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480000" flipH="1">
                <a:off x="5748464" y="49484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FA71F9FC-7750-4F92-8C8D-85CF1CD94CE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660000" flipH="1">
                <a:off x="5792091" y="507760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022368E9-D43C-46F3-B63D-DDA88AC22D6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780000" flipH="1">
                <a:off x="5847441" y="52112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A814BEE2-278D-4498-B7D9-5B4ABA64707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900000" flipH="1">
                <a:off x="5900410" y="53424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B0700A46-7C8D-4C76-BF68-237FB6340B0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7020000" flipH="1">
                <a:off x="5955760" y="547369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grpSp>
      </p:grpSp>
      <p:grpSp>
        <p:nvGrpSpPr>
          <p:cNvPr id="93" name="Group 92">
            <a:extLst>
              <a:ext uri="{FF2B5EF4-FFF2-40B4-BE49-F238E27FC236}">
                <a16:creationId xmlns:a16="http://schemas.microsoft.com/office/drawing/2014/main" id="{A75C7905-853B-476C-9277-DCB6F8136A7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5392608">
            <a:off x="7397406" y="-618857"/>
            <a:ext cx="4915057" cy="4271437"/>
            <a:chOff x="5281603" y="104899"/>
            <a:chExt cx="6910397" cy="6005491"/>
          </a:xfrm>
        </p:grpSpPr>
        <p:sp>
          <p:nvSpPr>
            <p:cNvPr id="94" name="Freeform 17">
              <a:extLst>
                <a:ext uri="{FF2B5EF4-FFF2-40B4-BE49-F238E27FC236}">
                  <a16:creationId xmlns:a16="http://schemas.microsoft.com/office/drawing/2014/main" id="{AEB925DD-E6CB-4ACB-8800-694437F5C9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281603" y="104899"/>
              <a:ext cx="6896713" cy="6005491"/>
            </a:xfrm>
            <a:custGeom>
              <a:avLst/>
              <a:gdLst>
                <a:gd name="connsiteX0" fmla="*/ 3912717 w 6896713"/>
                <a:gd name="connsiteY0" fmla="*/ 0 h 6005491"/>
                <a:gd name="connsiteX1" fmla="*/ 6679426 w 6896713"/>
                <a:gd name="connsiteY1" fmla="*/ 1146008 h 6005491"/>
                <a:gd name="connsiteX2" fmla="*/ 6896713 w 6896713"/>
                <a:gd name="connsiteY2" fmla="*/ 1385085 h 6005491"/>
                <a:gd name="connsiteX3" fmla="*/ 6896713 w 6896713"/>
                <a:gd name="connsiteY3" fmla="*/ 1431256 h 6005491"/>
                <a:gd name="connsiteX4" fmla="*/ 6657442 w 6896713"/>
                <a:gd name="connsiteY4" fmla="*/ 1167992 h 6005491"/>
                <a:gd name="connsiteX5" fmla="*/ 3912717 w 6896713"/>
                <a:gd name="connsiteY5" fmla="*/ 31089 h 6005491"/>
                <a:gd name="connsiteX6" fmla="*/ 31089 w 6896713"/>
                <a:gd name="connsiteY6" fmla="*/ 3912717 h 6005491"/>
                <a:gd name="connsiteX7" fmla="*/ 593046 w 6896713"/>
                <a:gd name="connsiteY7" fmla="*/ 5925483 h 6005491"/>
                <a:gd name="connsiteX8" fmla="*/ 633874 w 6896713"/>
                <a:gd name="connsiteY8" fmla="*/ 5989169 h 6005491"/>
                <a:gd name="connsiteX9" fmla="*/ 607415 w 6896713"/>
                <a:gd name="connsiteY9" fmla="*/ 6005491 h 6005491"/>
                <a:gd name="connsiteX10" fmla="*/ 566458 w 6896713"/>
                <a:gd name="connsiteY10" fmla="*/ 5941603 h 6005491"/>
                <a:gd name="connsiteX11" fmla="*/ 0 w 6896713"/>
                <a:gd name="connsiteY11" fmla="*/ 3912717 h 6005491"/>
                <a:gd name="connsiteX12" fmla="*/ 3912717 w 6896713"/>
                <a:gd name="connsiteY12" fmla="*/ 0 h 6005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96713" h="6005491">
                  <a:moveTo>
                    <a:pt x="3912717" y="0"/>
                  </a:moveTo>
                  <a:cubicBezTo>
                    <a:pt x="4993184" y="0"/>
                    <a:pt x="5971363" y="437946"/>
                    <a:pt x="6679426" y="1146008"/>
                  </a:cubicBezTo>
                  <a:lnTo>
                    <a:pt x="6896713" y="1385085"/>
                  </a:lnTo>
                  <a:lnTo>
                    <a:pt x="6896713" y="1431256"/>
                  </a:lnTo>
                  <a:lnTo>
                    <a:pt x="6657442" y="1167992"/>
                  </a:lnTo>
                  <a:cubicBezTo>
                    <a:pt x="5955006" y="465555"/>
                    <a:pt x="4984599" y="31089"/>
                    <a:pt x="3912717" y="31089"/>
                  </a:cubicBezTo>
                  <a:cubicBezTo>
                    <a:pt x="1768953" y="31089"/>
                    <a:pt x="31089" y="1768953"/>
                    <a:pt x="31089" y="3912717"/>
                  </a:cubicBezTo>
                  <a:cubicBezTo>
                    <a:pt x="31089" y="4649636"/>
                    <a:pt x="236442" y="5338592"/>
                    <a:pt x="593046" y="5925483"/>
                  </a:cubicBezTo>
                  <a:lnTo>
                    <a:pt x="633874" y="5989169"/>
                  </a:lnTo>
                  <a:lnTo>
                    <a:pt x="607415" y="6005491"/>
                  </a:lnTo>
                  <a:lnTo>
                    <a:pt x="566458" y="5941603"/>
                  </a:lnTo>
                  <a:cubicBezTo>
                    <a:pt x="206998" y="5350013"/>
                    <a:pt x="0" y="4655538"/>
                    <a:pt x="0" y="3912717"/>
                  </a:cubicBezTo>
                  <a:cubicBezTo>
                    <a:pt x="0" y="1751783"/>
                    <a:pt x="1751783" y="0"/>
                    <a:pt x="3912717" y="0"/>
                  </a:cubicBezTo>
                  <a:close/>
                </a:path>
              </a:pathLst>
            </a:custGeom>
            <a:solidFill>
              <a:srgbClr val="FFFFFF">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a:extLst>
                <a:ext uri="{FF2B5EF4-FFF2-40B4-BE49-F238E27FC236}">
                  <a16:creationId xmlns:a16="http://schemas.microsoft.com/office/drawing/2014/main" id="{6BC5BFD3-A78C-474A-932E-C0898E69C9D3}"/>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516018" y="331504"/>
              <a:ext cx="6675982" cy="5235326"/>
              <a:chOff x="5516018" y="331504"/>
              <a:chExt cx="6675982" cy="5235326"/>
            </a:xfrm>
          </p:grpSpPr>
          <p:cxnSp>
            <p:nvCxnSpPr>
              <p:cNvPr id="96" name="Straight Connector 95">
                <a:extLst>
                  <a:ext uri="{FF2B5EF4-FFF2-40B4-BE49-F238E27FC236}">
                    <a16:creationId xmlns:a16="http://schemas.microsoft.com/office/drawing/2014/main" id="{BF5BC1E8-2CDC-46A5-AD7D-4A2F3E34D60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66830" y="3315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E7F430AF-BDF6-4505-B445-B3A98F6C90C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20000" flipH="1">
                <a:off x="9408861" y="3383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6463FD69-8A76-4637-B46C-1ABF65C3B63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40000" flipH="1">
                <a:off x="9551700" y="34763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A9FE7DDF-0589-4869-B2DB-D25786A665F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60000" flipH="1">
                <a:off x="9688748" y="36808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D36A1E25-2DBD-4185-9ACE-EFA672EA221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40000" flipH="1">
                <a:off x="9824866" y="38922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8A736A05-BCA0-415D-A0EC-430BB7039F1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60000" flipH="1">
                <a:off x="9966867" y="41754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9DC19DB9-D552-44F4-8196-75A1A3414BB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780000" flipH="1">
                <a:off x="10104425" y="4458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D0128E0A-5560-41EA-BB9A-3669442F258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900000" flipH="1">
                <a:off x="10240513" y="47948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5DCD07BC-0DB0-421C-9F8E-B0AD3350C97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080000" flipH="1">
                <a:off x="10373882" y="52435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02F1F14E-86C2-488B-B2F6-17CCD5260BB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200000" flipH="1">
                <a:off x="10505632" y="570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1DC14D3B-8E24-433A-A589-7F5BA694592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320000" flipH="1">
                <a:off x="10637382" y="62134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12E904EC-31A6-4344-A915-615B77949AB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440000" flipH="1">
                <a:off x="10760965" y="69043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AC95A58B-C7FF-4EC6-AEDD-B28E285ABF8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620000" flipH="1">
                <a:off x="10888991" y="755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D74B8186-F74B-4CFC-AFCE-C487006CCCF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740000" flipH="1">
                <a:off x="11010193" y="81974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F322CCA1-BEF1-4868-9DCE-81F9D0AF06E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860000" flipH="1">
                <a:off x="11129014" y="89566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89C42301-23DD-40D4-A36E-6DD814BA56E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980000" flipH="1">
                <a:off x="11249872" y="968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4244AA3D-8086-4172-8E73-430A015BC09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160000" flipH="1">
                <a:off x="11366875" y="10480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F1D43F5A-F065-4F22-ADFE-2D34ECD5841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280000" flipH="1">
                <a:off x="11474058" y="11315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311A7292-681C-4C4A-B4D6-5292532E150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400000" flipH="1">
                <a:off x="11583303" y="122179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0F7547EA-3C49-4BE8-9FED-69733CC57FD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520000" flipH="1">
                <a:off x="11685344" y="132177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C861C010-2521-4C41-A3AC-74B2295AE56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700000" flipH="1">
                <a:off x="11787704" y="14176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F2945A28-AE42-4BB2-9FC5-54A2D667D98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820000" flipH="1">
                <a:off x="11880859" y="15179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7120C232-A534-4652-A37F-7764DC2B1CA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940000" flipH="1">
                <a:off x="11969252" y="162743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64766349-D1AB-47FB-AFAA-1B69C1E56EF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060000" flipH="1">
                <a:off x="12062016" y="173601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519C3C9D-3918-4F2C-A841-12920CAAFD5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2074680" y="1910249"/>
                <a:ext cx="117320" cy="82912"/>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D27BC883-EF99-4085-87DB-CCD89D173E2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2149943" y="2083594"/>
                <a:ext cx="39676" cy="21436"/>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04A8B297-A4DA-49F5-A65C-EBC6850DC9E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80000" flipH="1">
                <a:off x="9127990" y="33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909491B7-632F-4FA3-B97D-133593418DC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00000" flipH="1">
                <a:off x="8987576" y="33663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B72F09C5-3928-463D-A215-1D9414D451C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20000" flipH="1">
                <a:off x="8844859" y="35117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D1FFD5D3-B5C0-4AF6-A113-459FEB4460B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40000" flipH="1">
                <a:off x="8706904" y="3657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958BD5F3-F157-4321-88BC-0611BF426BD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720000" flipH="1">
                <a:off x="8568008" y="3878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0C0D7A00-0A35-45F5-96A8-06280270C40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840000" flipH="1">
                <a:off x="8429112" y="4100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46085EBD-C7D8-4DAB-8393-1210A83D5D4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960000" flipH="1">
                <a:off x="8294968" y="4462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AE2D533E-37BE-4A28-BC02-A8CF059430B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080000" flipH="1">
                <a:off x="8160824" y="48237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F1A4E0D1-EDBE-428A-9A41-BFCE0D0B4B7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260000" flipH="1">
                <a:off x="8027689" y="53184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2B7A1A37-FC06-425C-B472-C472586AC4D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380000" flipH="1">
                <a:off x="7894554" y="58132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8275F2A4-BEB2-4A32-933B-07FCB8279DB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500000" flipH="1">
                <a:off x="7761419" y="63079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65484330-2D8C-46FE-A597-2FB5D359746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620000" flipH="1">
                <a:off x="7636645" y="6898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0E569EE5-D8FF-4C19-9103-354EA3DFBDA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800000" flipH="1">
                <a:off x="7511871" y="75119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1269E338-B1D3-43A6-AA05-F8C4C35EE74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920000" flipH="1">
                <a:off x="7387899" y="81977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49492C0E-475D-4FCE-9028-B3991F67708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040000" flipH="1">
                <a:off x="7268530" y="8931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073707F9-A17A-4F31-8E49-229397C0402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160000" flipH="1">
                <a:off x="7152030" y="9765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A2B2F28E-DE51-4D53-BFC7-14D585737F1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340000" flipH="1">
                <a:off x="7041695" y="10600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E29366BC-A574-4766-811F-06B8027BE89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460000" flipH="1">
                <a:off x="6931360" y="114346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D787ADBD-0DC6-4A2C-969E-2B1C81B073F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580000" flipH="1">
                <a:off x="6819070" y="123586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5B8254C2-66AF-4C8A-B37B-5B11D1DD053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700000" flipH="1">
                <a:off x="6721359" y="133274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E2474347-1482-4B5C-97AF-56AE464450E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880000" flipH="1">
                <a:off x="6617467" y="1429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275E645-1CDB-4576-99BA-74850580ABE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000000" flipH="1">
                <a:off x="6520032" y="15272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74ACB8AE-05ED-4027-968B-442CDD4597D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120000" flipH="1">
                <a:off x="6429579" y="16416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1820246E-F9A1-470F-90D3-56A49915E2E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240000" flipH="1">
                <a:off x="6340532" y="1750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8C4658F5-6CE7-4837-B935-239FA4B0FEC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420000" flipH="1">
                <a:off x="6261757" y="18601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A5C2A28E-1908-4287-94C2-F6429D30AFB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540000" flipH="1">
                <a:off x="6184144" y="19796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489FE141-CA38-44F0-BCAB-8FB6D010431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660000" flipH="1">
                <a:off x="6106531" y="20990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3865CB37-F7A4-4270-B6A3-43D591066D7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780000" flipH="1">
                <a:off x="6043206" y="222255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C3D36D78-B7FA-4F67-B412-8BDBD92ED5C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960000" flipH="1">
                <a:off x="5978913" y="234430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E1E8C391-6F27-4826-A839-70245CC8FFF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080000" flipH="1">
                <a:off x="5912438" y="24706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7BB985E5-E688-4D1C-96FC-56FDE7D033D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200000" flipH="1">
                <a:off x="5858875" y="260092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2D820633-FCFC-42B0-8882-4F521924BE3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320000" flipH="1">
                <a:off x="5808182" y="273404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C32E1DC8-A12C-44B0-8D7B-6AFF1866698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500000" flipH="1">
                <a:off x="5773263" y="28668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C5822DD5-8027-45D3-AA21-A3DADF6B14B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620000" flipH="1">
                <a:off x="5735963" y="300206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0AA2CA6B-9B90-4A31-AFCF-E0179B8CEF1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740000" flipH="1">
                <a:off x="5700105" y="31389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C3C3A7A0-032D-46D9-925B-E296BD15794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860000" flipH="1">
                <a:off x="5665939" y="327548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0FB6B2A8-FF38-4928-A4B1-EE6F0CA3D71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040000" flipH="1">
                <a:off x="5644476" y="341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8C3E3ADB-18C6-48B9-A8DF-2DB712D2DAE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160000" flipH="1">
                <a:off x="5626530" y="3554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id="{6739DEE9-E941-43C3-837A-2116EC3BFE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280000" flipH="1">
                <a:off x="5616429" y="36918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17B56327-0A17-4E2C-A4F8-1911DA8BAC3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400000" flipH="1">
                <a:off x="5611319" y="38353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id="{DF1A5526-002A-4EE7-974E-6C4D288BA2B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580000" flipH="1">
                <a:off x="5608540" y="397572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a:extLst>
                  <a:ext uri="{FF2B5EF4-FFF2-40B4-BE49-F238E27FC236}">
                    <a16:creationId xmlns:a16="http://schemas.microsoft.com/office/drawing/2014/main" id="{DC7D7001-7BED-4933-BC36-F950CF502FB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700000" flipH="1">
                <a:off x="5605761" y="41160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a:extLst>
                  <a:ext uri="{FF2B5EF4-FFF2-40B4-BE49-F238E27FC236}">
                    <a16:creationId xmlns:a16="http://schemas.microsoft.com/office/drawing/2014/main" id="{7101100C-0D64-4414-AE4A-A14DC6592EE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820000" flipH="1">
                <a:off x="5624195" y="425421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F85243C6-ECFC-4FB0-95F0-8AF83F9FE36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940000" flipH="1">
                <a:off x="5642629" y="43923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E20BB7F7-77D4-4E6B-BE0E-927CAB11375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120000" flipH="1">
                <a:off x="5654818" y="45363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F477F1C3-CE05-4B9D-AE40-F25C6CAB0F6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240000" flipH="1">
                <a:off x="5684446" y="467136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a:extLst>
                  <a:ext uri="{FF2B5EF4-FFF2-40B4-BE49-F238E27FC236}">
                    <a16:creationId xmlns:a16="http://schemas.microsoft.com/office/drawing/2014/main" id="{E7405C47-782C-4B4F-ABB4-260B4548D61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360000" flipH="1">
                <a:off x="5714074" y="48087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a16="http://schemas.microsoft.com/office/drawing/2014/main" id="{8CDB828E-3592-499F-A4E8-C841560FBD3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480000" flipH="1">
                <a:off x="5748464" y="49484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id="{DCEAA55B-ADF9-486C-BA38-CD0495FA5FC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660000" flipH="1">
                <a:off x="5792091" y="507760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a16="http://schemas.microsoft.com/office/drawing/2014/main" id="{BE0DBD9F-E572-457F-A7EC-660610B61D9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780000" flipH="1">
                <a:off x="5847441" y="52112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id="{91470CDA-EF94-43B7-96F0-FDFBF782C6B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900000" flipH="1">
                <a:off x="5900410" y="53424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id="{CDF35891-D86E-422A-9A08-B59D638D256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7020000" flipH="1">
                <a:off x="5955760" y="547369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grpSp>
      </p:grpSp>
      <p:grpSp>
        <p:nvGrpSpPr>
          <p:cNvPr id="175" name="Group 174">
            <a:extLst>
              <a:ext uri="{FF2B5EF4-FFF2-40B4-BE49-F238E27FC236}">
                <a16:creationId xmlns:a16="http://schemas.microsoft.com/office/drawing/2014/main" id="{E6773B96-B942-4B12-84FF-606AB7B02FE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739066">
            <a:off x="5520984" y="3122486"/>
            <a:ext cx="2928062" cy="2544637"/>
            <a:chOff x="5281603" y="104899"/>
            <a:chExt cx="6910397" cy="6005491"/>
          </a:xfrm>
        </p:grpSpPr>
        <p:sp>
          <p:nvSpPr>
            <p:cNvPr id="176" name="Freeform 183">
              <a:extLst>
                <a:ext uri="{FF2B5EF4-FFF2-40B4-BE49-F238E27FC236}">
                  <a16:creationId xmlns:a16="http://schemas.microsoft.com/office/drawing/2014/main" id="{33E1D0CD-C59A-434A-ADE4-124E687E09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281603" y="104899"/>
              <a:ext cx="6896713" cy="6005491"/>
            </a:xfrm>
            <a:custGeom>
              <a:avLst/>
              <a:gdLst>
                <a:gd name="connsiteX0" fmla="*/ 3912717 w 6896713"/>
                <a:gd name="connsiteY0" fmla="*/ 0 h 6005491"/>
                <a:gd name="connsiteX1" fmla="*/ 6679426 w 6896713"/>
                <a:gd name="connsiteY1" fmla="*/ 1146008 h 6005491"/>
                <a:gd name="connsiteX2" fmla="*/ 6896713 w 6896713"/>
                <a:gd name="connsiteY2" fmla="*/ 1385085 h 6005491"/>
                <a:gd name="connsiteX3" fmla="*/ 6896713 w 6896713"/>
                <a:gd name="connsiteY3" fmla="*/ 1431256 h 6005491"/>
                <a:gd name="connsiteX4" fmla="*/ 6657442 w 6896713"/>
                <a:gd name="connsiteY4" fmla="*/ 1167992 h 6005491"/>
                <a:gd name="connsiteX5" fmla="*/ 3912717 w 6896713"/>
                <a:gd name="connsiteY5" fmla="*/ 31089 h 6005491"/>
                <a:gd name="connsiteX6" fmla="*/ 31089 w 6896713"/>
                <a:gd name="connsiteY6" fmla="*/ 3912717 h 6005491"/>
                <a:gd name="connsiteX7" fmla="*/ 593046 w 6896713"/>
                <a:gd name="connsiteY7" fmla="*/ 5925483 h 6005491"/>
                <a:gd name="connsiteX8" fmla="*/ 633874 w 6896713"/>
                <a:gd name="connsiteY8" fmla="*/ 5989169 h 6005491"/>
                <a:gd name="connsiteX9" fmla="*/ 607415 w 6896713"/>
                <a:gd name="connsiteY9" fmla="*/ 6005491 h 6005491"/>
                <a:gd name="connsiteX10" fmla="*/ 566458 w 6896713"/>
                <a:gd name="connsiteY10" fmla="*/ 5941603 h 6005491"/>
                <a:gd name="connsiteX11" fmla="*/ 0 w 6896713"/>
                <a:gd name="connsiteY11" fmla="*/ 3912717 h 6005491"/>
                <a:gd name="connsiteX12" fmla="*/ 3912717 w 6896713"/>
                <a:gd name="connsiteY12" fmla="*/ 0 h 6005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96713" h="6005491">
                  <a:moveTo>
                    <a:pt x="3912717" y="0"/>
                  </a:moveTo>
                  <a:cubicBezTo>
                    <a:pt x="4993184" y="0"/>
                    <a:pt x="5971363" y="437946"/>
                    <a:pt x="6679426" y="1146008"/>
                  </a:cubicBezTo>
                  <a:lnTo>
                    <a:pt x="6896713" y="1385085"/>
                  </a:lnTo>
                  <a:lnTo>
                    <a:pt x="6896713" y="1431256"/>
                  </a:lnTo>
                  <a:lnTo>
                    <a:pt x="6657442" y="1167992"/>
                  </a:lnTo>
                  <a:cubicBezTo>
                    <a:pt x="5955006" y="465555"/>
                    <a:pt x="4984599" y="31089"/>
                    <a:pt x="3912717" y="31089"/>
                  </a:cubicBezTo>
                  <a:cubicBezTo>
                    <a:pt x="1768953" y="31089"/>
                    <a:pt x="31089" y="1768953"/>
                    <a:pt x="31089" y="3912717"/>
                  </a:cubicBezTo>
                  <a:cubicBezTo>
                    <a:pt x="31089" y="4649636"/>
                    <a:pt x="236442" y="5338592"/>
                    <a:pt x="593046" y="5925483"/>
                  </a:cubicBezTo>
                  <a:lnTo>
                    <a:pt x="633874" y="5989169"/>
                  </a:lnTo>
                  <a:lnTo>
                    <a:pt x="607415" y="6005491"/>
                  </a:lnTo>
                  <a:lnTo>
                    <a:pt x="566458" y="5941603"/>
                  </a:lnTo>
                  <a:cubicBezTo>
                    <a:pt x="206998" y="5350013"/>
                    <a:pt x="0" y="4655538"/>
                    <a:pt x="0" y="3912717"/>
                  </a:cubicBezTo>
                  <a:cubicBezTo>
                    <a:pt x="0" y="1751783"/>
                    <a:pt x="1751783" y="0"/>
                    <a:pt x="3912717" y="0"/>
                  </a:cubicBezTo>
                  <a:close/>
                </a:path>
              </a:pathLst>
            </a:custGeom>
            <a:solidFill>
              <a:srgbClr val="FFFFFF">
                <a:alpha val="4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7" name="Group 176">
              <a:extLst>
                <a:ext uri="{FF2B5EF4-FFF2-40B4-BE49-F238E27FC236}">
                  <a16:creationId xmlns:a16="http://schemas.microsoft.com/office/drawing/2014/main" id="{9EBCD157-1C29-4B67-8171-8E62664E9D99}"/>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516018" y="331504"/>
              <a:ext cx="6675982" cy="5235326"/>
              <a:chOff x="5516018" y="331504"/>
              <a:chExt cx="6675982" cy="5235326"/>
            </a:xfrm>
          </p:grpSpPr>
          <p:cxnSp>
            <p:nvCxnSpPr>
              <p:cNvPr id="178" name="Straight Connector 177">
                <a:extLst>
                  <a:ext uri="{FF2B5EF4-FFF2-40B4-BE49-F238E27FC236}">
                    <a16:creationId xmlns:a16="http://schemas.microsoft.com/office/drawing/2014/main" id="{284BC916-900D-40B3-A91C-C9ADC66FFCB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66830" y="3315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a:extLst>
                  <a:ext uri="{FF2B5EF4-FFF2-40B4-BE49-F238E27FC236}">
                    <a16:creationId xmlns:a16="http://schemas.microsoft.com/office/drawing/2014/main" id="{8452BB49-F068-43C8-8D14-1A3182BFF13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20000" flipH="1">
                <a:off x="9408861" y="3383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a16="http://schemas.microsoft.com/office/drawing/2014/main" id="{495573A8-351C-43E7-8EB2-B22B6A3A945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40000" flipH="1">
                <a:off x="9551700" y="34763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a16="http://schemas.microsoft.com/office/drawing/2014/main" id="{E4CCC850-EE1B-4B94-82EE-FF0D8E8F11A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60000" flipH="1">
                <a:off x="9688748" y="36808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a:extLst>
                  <a:ext uri="{FF2B5EF4-FFF2-40B4-BE49-F238E27FC236}">
                    <a16:creationId xmlns:a16="http://schemas.microsoft.com/office/drawing/2014/main" id="{C2B43863-1AC9-48C6-910E-A394EE417A4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40000" flipH="1">
                <a:off x="9824866" y="38922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a:extLst>
                  <a:ext uri="{FF2B5EF4-FFF2-40B4-BE49-F238E27FC236}">
                    <a16:creationId xmlns:a16="http://schemas.microsoft.com/office/drawing/2014/main" id="{467FDE20-1B95-47CF-843D-51FD6F80618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60000" flipH="1">
                <a:off x="9966867" y="41754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a:extLst>
                  <a:ext uri="{FF2B5EF4-FFF2-40B4-BE49-F238E27FC236}">
                    <a16:creationId xmlns:a16="http://schemas.microsoft.com/office/drawing/2014/main" id="{4DFE0B46-7ACC-418C-A88A-E24B312D97B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780000" flipH="1">
                <a:off x="10104425" y="4458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a:extLst>
                  <a:ext uri="{FF2B5EF4-FFF2-40B4-BE49-F238E27FC236}">
                    <a16:creationId xmlns:a16="http://schemas.microsoft.com/office/drawing/2014/main" id="{3CE0875A-A4DA-4976-9190-C258462C40D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900000" flipH="1">
                <a:off x="10240513" y="47948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a:extLst>
                  <a:ext uri="{FF2B5EF4-FFF2-40B4-BE49-F238E27FC236}">
                    <a16:creationId xmlns:a16="http://schemas.microsoft.com/office/drawing/2014/main" id="{ECD60D72-7D1C-4C3C-AEC8-6F95C63DBB0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080000" flipH="1">
                <a:off x="10373882" y="52435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a:extLst>
                  <a:ext uri="{FF2B5EF4-FFF2-40B4-BE49-F238E27FC236}">
                    <a16:creationId xmlns:a16="http://schemas.microsoft.com/office/drawing/2014/main" id="{84C60016-DBB3-4693-9FD1-4ED2F87910F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200000" flipH="1">
                <a:off x="10505632" y="570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a:extLst>
                  <a:ext uri="{FF2B5EF4-FFF2-40B4-BE49-F238E27FC236}">
                    <a16:creationId xmlns:a16="http://schemas.microsoft.com/office/drawing/2014/main" id="{A30965A8-76F1-4EE4-B603-5095E0AB8EB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320000" flipH="1">
                <a:off x="10637382" y="62134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9" name="Straight Connector 188">
                <a:extLst>
                  <a:ext uri="{FF2B5EF4-FFF2-40B4-BE49-F238E27FC236}">
                    <a16:creationId xmlns:a16="http://schemas.microsoft.com/office/drawing/2014/main" id="{662359B3-D447-43F7-9E66-A9993315C51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440000" flipH="1">
                <a:off x="10760965" y="69043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0" name="Straight Connector 189">
                <a:extLst>
                  <a:ext uri="{FF2B5EF4-FFF2-40B4-BE49-F238E27FC236}">
                    <a16:creationId xmlns:a16="http://schemas.microsoft.com/office/drawing/2014/main" id="{443B2807-CD2D-4ACD-80F4-78418C8D279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620000" flipH="1">
                <a:off x="10888991" y="755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a:extLst>
                  <a:ext uri="{FF2B5EF4-FFF2-40B4-BE49-F238E27FC236}">
                    <a16:creationId xmlns:a16="http://schemas.microsoft.com/office/drawing/2014/main" id="{454A1464-582B-4366-9189-DB35A986CC0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740000" flipH="1">
                <a:off x="11010193" y="81974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2" name="Straight Connector 191">
                <a:extLst>
                  <a:ext uri="{FF2B5EF4-FFF2-40B4-BE49-F238E27FC236}">
                    <a16:creationId xmlns:a16="http://schemas.microsoft.com/office/drawing/2014/main" id="{32601D38-063D-451F-8749-4CEBD2EC174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860000" flipH="1">
                <a:off x="11129014" y="89566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3" name="Straight Connector 192">
                <a:extLst>
                  <a:ext uri="{FF2B5EF4-FFF2-40B4-BE49-F238E27FC236}">
                    <a16:creationId xmlns:a16="http://schemas.microsoft.com/office/drawing/2014/main" id="{98B202CB-F3B7-4B44-A00B-D610C11A9FE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980000" flipH="1">
                <a:off x="11249872" y="968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a:extLst>
                  <a:ext uri="{FF2B5EF4-FFF2-40B4-BE49-F238E27FC236}">
                    <a16:creationId xmlns:a16="http://schemas.microsoft.com/office/drawing/2014/main" id="{C0023578-7B42-4DE5-895E-880D984B263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160000" flipH="1">
                <a:off x="11366875" y="10480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a:extLst>
                  <a:ext uri="{FF2B5EF4-FFF2-40B4-BE49-F238E27FC236}">
                    <a16:creationId xmlns:a16="http://schemas.microsoft.com/office/drawing/2014/main" id="{7FE648CB-B402-4582-AAE0-56D026F9B30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280000" flipH="1">
                <a:off x="11474058" y="11315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a:extLst>
                  <a:ext uri="{FF2B5EF4-FFF2-40B4-BE49-F238E27FC236}">
                    <a16:creationId xmlns:a16="http://schemas.microsoft.com/office/drawing/2014/main" id="{D01DAC03-3702-4E63-82CC-19399060CA7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400000" flipH="1">
                <a:off x="11583303" y="122179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a:extLst>
                  <a:ext uri="{FF2B5EF4-FFF2-40B4-BE49-F238E27FC236}">
                    <a16:creationId xmlns:a16="http://schemas.microsoft.com/office/drawing/2014/main" id="{D40C4A79-D50F-4281-B023-D0ED8D3D368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520000" flipH="1">
                <a:off x="11685344" y="132177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a:extLst>
                  <a:ext uri="{FF2B5EF4-FFF2-40B4-BE49-F238E27FC236}">
                    <a16:creationId xmlns:a16="http://schemas.microsoft.com/office/drawing/2014/main" id="{A29EEC41-94A2-4C57-A052-6F35060CBE5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700000" flipH="1">
                <a:off x="11787704" y="14176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a:extLst>
                  <a:ext uri="{FF2B5EF4-FFF2-40B4-BE49-F238E27FC236}">
                    <a16:creationId xmlns:a16="http://schemas.microsoft.com/office/drawing/2014/main" id="{06E47F49-C9B3-4226-AD73-726BD664D69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820000" flipH="1">
                <a:off x="11880859" y="15179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a:extLst>
                  <a:ext uri="{FF2B5EF4-FFF2-40B4-BE49-F238E27FC236}">
                    <a16:creationId xmlns:a16="http://schemas.microsoft.com/office/drawing/2014/main" id="{88EDCD4F-ADDB-40CC-83D9-7D426417EC5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940000" flipH="1">
                <a:off x="11969252" y="162743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1" name="Straight Connector 200">
                <a:extLst>
                  <a:ext uri="{FF2B5EF4-FFF2-40B4-BE49-F238E27FC236}">
                    <a16:creationId xmlns:a16="http://schemas.microsoft.com/office/drawing/2014/main" id="{5D99CB09-AF78-490A-BC4D-36A3FE92803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060000" flipH="1">
                <a:off x="12062016" y="173601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a:extLst>
                  <a:ext uri="{FF2B5EF4-FFF2-40B4-BE49-F238E27FC236}">
                    <a16:creationId xmlns:a16="http://schemas.microsoft.com/office/drawing/2014/main" id="{7A2BBEE3-7F6C-4407-8350-E0B74B08DAE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2074680" y="1910249"/>
                <a:ext cx="117320" cy="82912"/>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3" name="Straight Connector 202">
                <a:extLst>
                  <a:ext uri="{FF2B5EF4-FFF2-40B4-BE49-F238E27FC236}">
                    <a16:creationId xmlns:a16="http://schemas.microsoft.com/office/drawing/2014/main" id="{4A9A84AB-AE4E-4132-863D-A89AD497A50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2149943" y="2083594"/>
                <a:ext cx="39676" cy="21436"/>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4" name="Straight Connector 203">
                <a:extLst>
                  <a:ext uri="{FF2B5EF4-FFF2-40B4-BE49-F238E27FC236}">
                    <a16:creationId xmlns:a16="http://schemas.microsoft.com/office/drawing/2014/main" id="{B9C64722-FF26-4EFC-8530-BB220ED73EF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80000" flipH="1">
                <a:off x="9127990" y="33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5" name="Straight Connector 204">
                <a:extLst>
                  <a:ext uri="{FF2B5EF4-FFF2-40B4-BE49-F238E27FC236}">
                    <a16:creationId xmlns:a16="http://schemas.microsoft.com/office/drawing/2014/main" id="{DF941800-F583-41BE-A527-16C29A3FD25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00000" flipH="1">
                <a:off x="8987576" y="33663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6" name="Straight Connector 205">
                <a:extLst>
                  <a:ext uri="{FF2B5EF4-FFF2-40B4-BE49-F238E27FC236}">
                    <a16:creationId xmlns:a16="http://schemas.microsoft.com/office/drawing/2014/main" id="{08B1D056-CF4B-4286-A145-27D963DD852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20000" flipH="1">
                <a:off x="8844859" y="35117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7" name="Straight Connector 206">
                <a:extLst>
                  <a:ext uri="{FF2B5EF4-FFF2-40B4-BE49-F238E27FC236}">
                    <a16:creationId xmlns:a16="http://schemas.microsoft.com/office/drawing/2014/main" id="{A88B2BD7-8F1A-4E58-96B2-FD1BEB86FC9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40000" flipH="1">
                <a:off x="8706904" y="3657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8" name="Straight Connector 207">
                <a:extLst>
                  <a:ext uri="{FF2B5EF4-FFF2-40B4-BE49-F238E27FC236}">
                    <a16:creationId xmlns:a16="http://schemas.microsoft.com/office/drawing/2014/main" id="{61E2816E-6EA3-41EF-82DC-983B15D95FD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720000" flipH="1">
                <a:off x="8568008" y="3878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9" name="Straight Connector 208">
                <a:extLst>
                  <a:ext uri="{FF2B5EF4-FFF2-40B4-BE49-F238E27FC236}">
                    <a16:creationId xmlns:a16="http://schemas.microsoft.com/office/drawing/2014/main" id="{11A8A264-635D-489B-B514-407D577CD5C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840000" flipH="1">
                <a:off x="8429112" y="4100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0" name="Straight Connector 209">
                <a:extLst>
                  <a:ext uri="{FF2B5EF4-FFF2-40B4-BE49-F238E27FC236}">
                    <a16:creationId xmlns:a16="http://schemas.microsoft.com/office/drawing/2014/main" id="{4C7129A7-9C0A-4E8C-A118-AC6634B2C3D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960000" flipH="1">
                <a:off x="8294968" y="4462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1" name="Straight Connector 210">
                <a:extLst>
                  <a:ext uri="{FF2B5EF4-FFF2-40B4-BE49-F238E27FC236}">
                    <a16:creationId xmlns:a16="http://schemas.microsoft.com/office/drawing/2014/main" id="{4A091729-A8DC-4754-AE28-17E1CE790F6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080000" flipH="1">
                <a:off x="8160824" y="48237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2" name="Straight Connector 211">
                <a:extLst>
                  <a:ext uri="{FF2B5EF4-FFF2-40B4-BE49-F238E27FC236}">
                    <a16:creationId xmlns:a16="http://schemas.microsoft.com/office/drawing/2014/main" id="{24A37570-77C1-4609-BB81-504AD6193AB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260000" flipH="1">
                <a:off x="8027689" y="53184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a:extLst>
                  <a:ext uri="{FF2B5EF4-FFF2-40B4-BE49-F238E27FC236}">
                    <a16:creationId xmlns:a16="http://schemas.microsoft.com/office/drawing/2014/main" id="{BCBC95CD-02EE-4A86-9F7A-AF5EDD76666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380000" flipH="1">
                <a:off x="7894554" y="58132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a:extLst>
                  <a:ext uri="{FF2B5EF4-FFF2-40B4-BE49-F238E27FC236}">
                    <a16:creationId xmlns:a16="http://schemas.microsoft.com/office/drawing/2014/main" id="{691F9105-9086-4E4C-8128-1F95D85FD93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500000" flipH="1">
                <a:off x="7761419" y="63079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5" name="Straight Connector 214">
                <a:extLst>
                  <a:ext uri="{FF2B5EF4-FFF2-40B4-BE49-F238E27FC236}">
                    <a16:creationId xmlns:a16="http://schemas.microsoft.com/office/drawing/2014/main" id="{B4B97E81-FAD8-4213-B23C-A1FAB43C5C1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620000" flipH="1">
                <a:off x="7636645" y="6898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a:extLst>
                  <a:ext uri="{FF2B5EF4-FFF2-40B4-BE49-F238E27FC236}">
                    <a16:creationId xmlns:a16="http://schemas.microsoft.com/office/drawing/2014/main" id="{41954B4D-A4A0-43E9-944B-712BEFDD685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800000" flipH="1">
                <a:off x="7511871" y="75119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a:extLst>
                  <a:ext uri="{FF2B5EF4-FFF2-40B4-BE49-F238E27FC236}">
                    <a16:creationId xmlns:a16="http://schemas.microsoft.com/office/drawing/2014/main" id="{B51701A2-4218-4952-B333-946B2919966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920000" flipH="1">
                <a:off x="7387899" y="81977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a:extLst>
                  <a:ext uri="{FF2B5EF4-FFF2-40B4-BE49-F238E27FC236}">
                    <a16:creationId xmlns:a16="http://schemas.microsoft.com/office/drawing/2014/main" id="{5BFDAC70-79E4-4503-8DF3-A90C61F8B38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040000" flipH="1">
                <a:off x="7268530" y="8931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a:extLst>
                  <a:ext uri="{FF2B5EF4-FFF2-40B4-BE49-F238E27FC236}">
                    <a16:creationId xmlns:a16="http://schemas.microsoft.com/office/drawing/2014/main" id="{CE8D564E-3AD1-4B8D-8B16-91015E32A91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160000" flipH="1">
                <a:off x="7152030" y="9765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0" name="Straight Connector 219">
                <a:extLst>
                  <a:ext uri="{FF2B5EF4-FFF2-40B4-BE49-F238E27FC236}">
                    <a16:creationId xmlns:a16="http://schemas.microsoft.com/office/drawing/2014/main" id="{E2ACF50D-09C1-4BD5-8313-828143C039D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340000" flipH="1">
                <a:off x="7041695" y="10600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a:extLst>
                  <a:ext uri="{FF2B5EF4-FFF2-40B4-BE49-F238E27FC236}">
                    <a16:creationId xmlns:a16="http://schemas.microsoft.com/office/drawing/2014/main" id="{886930A5-7E2F-4114-94D0-2A14FD1FB8A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460000" flipH="1">
                <a:off x="6931360" y="114346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2" name="Straight Connector 221">
                <a:extLst>
                  <a:ext uri="{FF2B5EF4-FFF2-40B4-BE49-F238E27FC236}">
                    <a16:creationId xmlns:a16="http://schemas.microsoft.com/office/drawing/2014/main" id="{BE1AABE6-863F-4B89-A37E-458BB4DE8EE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580000" flipH="1">
                <a:off x="6819070" y="123586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a:extLst>
                  <a:ext uri="{FF2B5EF4-FFF2-40B4-BE49-F238E27FC236}">
                    <a16:creationId xmlns:a16="http://schemas.microsoft.com/office/drawing/2014/main" id="{7445B54C-2E44-47AB-B6DF-FBFFBB2C9B4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700000" flipH="1">
                <a:off x="6721359" y="133274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a:extLst>
                  <a:ext uri="{FF2B5EF4-FFF2-40B4-BE49-F238E27FC236}">
                    <a16:creationId xmlns:a16="http://schemas.microsoft.com/office/drawing/2014/main" id="{C5C6A4ED-5CD0-4E5D-A560-93F38D5C56A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880000" flipH="1">
                <a:off x="6617467" y="1429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5" name="Straight Connector 224">
                <a:extLst>
                  <a:ext uri="{FF2B5EF4-FFF2-40B4-BE49-F238E27FC236}">
                    <a16:creationId xmlns:a16="http://schemas.microsoft.com/office/drawing/2014/main" id="{326F8863-3F65-44BB-9B37-822BCFAD75A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000000" flipH="1">
                <a:off x="6520032" y="15272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6" name="Straight Connector 225">
                <a:extLst>
                  <a:ext uri="{FF2B5EF4-FFF2-40B4-BE49-F238E27FC236}">
                    <a16:creationId xmlns:a16="http://schemas.microsoft.com/office/drawing/2014/main" id="{1A7CFF09-5E7B-4226-B01B-96A286DCC21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120000" flipH="1">
                <a:off x="6429579" y="16416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7" name="Straight Connector 226">
                <a:extLst>
                  <a:ext uri="{FF2B5EF4-FFF2-40B4-BE49-F238E27FC236}">
                    <a16:creationId xmlns:a16="http://schemas.microsoft.com/office/drawing/2014/main" id="{546B4DB5-FBA8-4CFB-B36E-25157962D3C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240000" flipH="1">
                <a:off x="6340532" y="1750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8" name="Straight Connector 227">
                <a:extLst>
                  <a:ext uri="{FF2B5EF4-FFF2-40B4-BE49-F238E27FC236}">
                    <a16:creationId xmlns:a16="http://schemas.microsoft.com/office/drawing/2014/main" id="{F44805B4-0470-4403-99ED-C2C18205611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420000" flipH="1">
                <a:off x="6261757" y="18601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9" name="Straight Connector 228">
                <a:extLst>
                  <a:ext uri="{FF2B5EF4-FFF2-40B4-BE49-F238E27FC236}">
                    <a16:creationId xmlns:a16="http://schemas.microsoft.com/office/drawing/2014/main" id="{047D8E9C-8D78-4043-BAB2-172D67537CF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540000" flipH="1">
                <a:off x="6184144" y="19796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0" name="Straight Connector 229">
                <a:extLst>
                  <a:ext uri="{FF2B5EF4-FFF2-40B4-BE49-F238E27FC236}">
                    <a16:creationId xmlns:a16="http://schemas.microsoft.com/office/drawing/2014/main" id="{1E28A2A1-337C-499C-8EE5-AAED3649175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660000" flipH="1">
                <a:off x="6106531" y="20990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1" name="Straight Connector 230">
                <a:extLst>
                  <a:ext uri="{FF2B5EF4-FFF2-40B4-BE49-F238E27FC236}">
                    <a16:creationId xmlns:a16="http://schemas.microsoft.com/office/drawing/2014/main" id="{3B568380-4FF3-4B93-B877-FB524DF228B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780000" flipH="1">
                <a:off x="6043206" y="222255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2" name="Straight Connector 231">
                <a:extLst>
                  <a:ext uri="{FF2B5EF4-FFF2-40B4-BE49-F238E27FC236}">
                    <a16:creationId xmlns:a16="http://schemas.microsoft.com/office/drawing/2014/main" id="{5A9B7FBD-BD2C-4248-A3A1-20E2D0D6DE5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960000" flipH="1">
                <a:off x="5978913" y="234430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3" name="Straight Connector 232">
                <a:extLst>
                  <a:ext uri="{FF2B5EF4-FFF2-40B4-BE49-F238E27FC236}">
                    <a16:creationId xmlns:a16="http://schemas.microsoft.com/office/drawing/2014/main" id="{3D4D7B87-4FDD-4E3C-B863-CCF3E8E9966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080000" flipH="1">
                <a:off x="5912438" y="24706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4" name="Straight Connector 233">
                <a:extLst>
                  <a:ext uri="{FF2B5EF4-FFF2-40B4-BE49-F238E27FC236}">
                    <a16:creationId xmlns:a16="http://schemas.microsoft.com/office/drawing/2014/main" id="{B94A6A91-8AFE-4343-8B8A-3D9CC8881ED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200000" flipH="1">
                <a:off x="5858875" y="260092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5" name="Straight Connector 234">
                <a:extLst>
                  <a:ext uri="{FF2B5EF4-FFF2-40B4-BE49-F238E27FC236}">
                    <a16:creationId xmlns:a16="http://schemas.microsoft.com/office/drawing/2014/main" id="{566A6C54-C7BD-4B0F-8D6F-0A3D1EF88B0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320000" flipH="1">
                <a:off x="5808182" y="273404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6" name="Straight Connector 235">
                <a:extLst>
                  <a:ext uri="{FF2B5EF4-FFF2-40B4-BE49-F238E27FC236}">
                    <a16:creationId xmlns:a16="http://schemas.microsoft.com/office/drawing/2014/main" id="{48458103-4DAB-45D1-80DF-2831742CA3C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500000" flipH="1">
                <a:off x="5773263" y="28668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7" name="Straight Connector 236">
                <a:extLst>
                  <a:ext uri="{FF2B5EF4-FFF2-40B4-BE49-F238E27FC236}">
                    <a16:creationId xmlns:a16="http://schemas.microsoft.com/office/drawing/2014/main" id="{8800312A-2D54-41D6-A5CF-A37C09A6DE1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620000" flipH="1">
                <a:off x="5735963" y="300206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a:extLst>
                  <a:ext uri="{FF2B5EF4-FFF2-40B4-BE49-F238E27FC236}">
                    <a16:creationId xmlns:a16="http://schemas.microsoft.com/office/drawing/2014/main" id="{FF748339-320A-4B79-AFD4-2C373438783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740000" flipH="1">
                <a:off x="5700105" y="31389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9" name="Straight Connector 238">
                <a:extLst>
                  <a:ext uri="{FF2B5EF4-FFF2-40B4-BE49-F238E27FC236}">
                    <a16:creationId xmlns:a16="http://schemas.microsoft.com/office/drawing/2014/main" id="{F9FAA65B-E769-461A-9A83-63FA8791F8F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860000" flipH="1">
                <a:off x="5665939" y="327548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0" name="Straight Connector 239">
                <a:extLst>
                  <a:ext uri="{FF2B5EF4-FFF2-40B4-BE49-F238E27FC236}">
                    <a16:creationId xmlns:a16="http://schemas.microsoft.com/office/drawing/2014/main" id="{1444D154-2DF7-4455-9BF0-2FCC12AF148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040000" flipH="1">
                <a:off x="5644476" y="341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a:extLst>
                  <a:ext uri="{FF2B5EF4-FFF2-40B4-BE49-F238E27FC236}">
                    <a16:creationId xmlns:a16="http://schemas.microsoft.com/office/drawing/2014/main" id="{7F23B6BF-ED9C-467E-BAA2-91EAAD67424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160000" flipH="1">
                <a:off x="5626530" y="3554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a:extLst>
                  <a:ext uri="{FF2B5EF4-FFF2-40B4-BE49-F238E27FC236}">
                    <a16:creationId xmlns:a16="http://schemas.microsoft.com/office/drawing/2014/main" id="{C3F282F1-8D9E-4B76-ABC1-BF81B2FE5FA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280000" flipH="1">
                <a:off x="5616429" y="36918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3" name="Straight Connector 242">
                <a:extLst>
                  <a:ext uri="{FF2B5EF4-FFF2-40B4-BE49-F238E27FC236}">
                    <a16:creationId xmlns:a16="http://schemas.microsoft.com/office/drawing/2014/main" id="{D6A325DE-AB37-4242-A2D2-08648870097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400000" flipH="1">
                <a:off x="5611319" y="38353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a:extLst>
                  <a:ext uri="{FF2B5EF4-FFF2-40B4-BE49-F238E27FC236}">
                    <a16:creationId xmlns:a16="http://schemas.microsoft.com/office/drawing/2014/main" id="{7653AD5E-8D74-49FC-83F7-433D4D553B4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580000" flipH="1">
                <a:off x="5608540" y="397572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5" name="Straight Connector 244">
                <a:extLst>
                  <a:ext uri="{FF2B5EF4-FFF2-40B4-BE49-F238E27FC236}">
                    <a16:creationId xmlns:a16="http://schemas.microsoft.com/office/drawing/2014/main" id="{E98018C4-574F-4CB2-ADD9-CB6057496A9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700000" flipH="1">
                <a:off x="5605761" y="41160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6" name="Straight Connector 245">
                <a:extLst>
                  <a:ext uri="{FF2B5EF4-FFF2-40B4-BE49-F238E27FC236}">
                    <a16:creationId xmlns:a16="http://schemas.microsoft.com/office/drawing/2014/main" id="{5109242E-D059-4164-8304-8DEC70EF83B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820000" flipH="1">
                <a:off x="5624195" y="425421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7" name="Straight Connector 246">
                <a:extLst>
                  <a:ext uri="{FF2B5EF4-FFF2-40B4-BE49-F238E27FC236}">
                    <a16:creationId xmlns:a16="http://schemas.microsoft.com/office/drawing/2014/main" id="{2CE9920E-3C31-477D-8327-CEEB8759BF3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940000" flipH="1">
                <a:off x="5642629" y="43923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8" name="Straight Connector 247">
                <a:extLst>
                  <a:ext uri="{FF2B5EF4-FFF2-40B4-BE49-F238E27FC236}">
                    <a16:creationId xmlns:a16="http://schemas.microsoft.com/office/drawing/2014/main" id="{375C153A-99BE-457F-A734-B7C8C2004FC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120000" flipH="1">
                <a:off x="5654818" y="45363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9" name="Straight Connector 248">
                <a:extLst>
                  <a:ext uri="{FF2B5EF4-FFF2-40B4-BE49-F238E27FC236}">
                    <a16:creationId xmlns:a16="http://schemas.microsoft.com/office/drawing/2014/main" id="{96A8974A-1E8B-4AD0-968C-D2AB29914D6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240000" flipH="1">
                <a:off x="5684446" y="467136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0" name="Straight Connector 249">
                <a:extLst>
                  <a:ext uri="{FF2B5EF4-FFF2-40B4-BE49-F238E27FC236}">
                    <a16:creationId xmlns:a16="http://schemas.microsoft.com/office/drawing/2014/main" id="{709A0216-F8B5-458B-8DFD-F69F3EF8346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360000" flipH="1">
                <a:off x="5714074" y="48087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a:extLst>
                  <a:ext uri="{FF2B5EF4-FFF2-40B4-BE49-F238E27FC236}">
                    <a16:creationId xmlns:a16="http://schemas.microsoft.com/office/drawing/2014/main" id="{C08AEA25-640D-4B41-95C0-B8B331F363A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480000" flipH="1">
                <a:off x="5748464" y="49484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2" name="Straight Connector 251">
                <a:extLst>
                  <a:ext uri="{FF2B5EF4-FFF2-40B4-BE49-F238E27FC236}">
                    <a16:creationId xmlns:a16="http://schemas.microsoft.com/office/drawing/2014/main" id="{C72BEDEA-81DC-48E7-89D7-0810AD00855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660000" flipH="1">
                <a:off x="5792091" y="507760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a:extLst>
                  <a:ext uri="{FF2B5EF4-FFF2-40B4-BE49-F238E27FC236}">
                    <a16:creationId xmlns:a16="http://schemas.microsoft.com/office/drawing/2014/main" id="{00040E06-FF10-4A83-96BE-B586B5D7F1C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780000" flipH="1">
                <a:off x="5847441" y="52112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a:extLst>
                  <a:ext uri="{FF2B5EF4-FFF2-40B4-BE49-F238E27FC236}">
                    <a16:creationId xmlns:a16="http://schemas.microsoft.com/office/drawing/2014/main" id="{DC1FFFC3-6FE1-4CEA-AC31-150FEDC14C2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900000" flipH="1">
                <a:off x="5900410" y="53424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5" name="Straight Connector 254">
                <a:extLst>
                  <a:ext uri="{FF2B5EF4-FFF2-40B4-BE49-F238E27FC236}">
                    <a16:creationId xmlns:a16="http://schemas.microsoft.com/office/drawing/2014/main" id="{FAA4327E-5C20-44AD-87B7-38BC6D54BE0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7020000" flipH="1">
                <a:off x="5955760" y="547369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grpSp>
      </p:grpSp>
      <p:pic>
        <p:nvPicPr>
          <p:cNvPr id="5" name="Obraz 4">
            <a:extLst>
              <a:ext uri="{FF2B5EF4-FFF2-40B4-BE49-F238E27FC236}">
                <a16:creationId xmlns:a16="http://schemas.microsoft.com/office/drawing/2014/main" id="{7D7E3903-B74E-4CBA-8A58-D3BC415B3B0A}"/>
              </a:ext>
            </a:extLst>
          </p:cNvPr>
          <p:cNvPicPr>
            <a:picLocks noChangeAspect="1"/>
          </p:cNvPicPr>
          <p:nvPr/>
        </p:nvPicPr>
        <p:blipFill rotWithShape="1">
          <a:blip r:embed="rId3"/>
          <a:srcRect l="19587" r="25627" b="-1"/>
          <a:stretch/>
        </p:blipFill>
        <p:spPr>
          <a:xfrm>
            <a:off x="5959325" y="2806240"/>
            <a:ext cx="2902538" cy="2902537"/>
          </a:xfrm>
          <a:custGeom>
            <a:avLst/>
            <a:gdLst/>
            <a:ahLst/>
            <a:cxnLst/>
            <a:rect l="l" t="t" r="r" b="b"/>
            <a:pathLst>
              <a:path w="2851962" h="2851962">
                <a:moveTo>
                  <a:pt x="1425981" y="0"/>
                </a:moveTo>
                <a:cubicBezTo>
                  <a:pt x="2213529" y="0"/>
                  <a:pt x="2851962" y="638433"/>
                  <a:pt x="2851962" y="1425981"/>
                </a:cubicBezTo>
                <a:cubicBezTo>
                  <a:pt x="2851962" y="2213529"/>
                  <a:pt x="2213529" y="2851962"/>
                  <a:pt x="1425981" y="2851962"/>
                </a:cubicBezTo>
                <a:cubicBezTo>
                  <a:pt x="638433" y="2851962"/>
                  <a:pt x="0" y="2213529"/>
                  <a:pt x="0" y="1425981"/>
                </a:cubicBezTo>
                <a:cubicBezTo>
                  <a:pt x="0" y="638433"/>
                  <a:pt x="638433" y="0"/>
                  <a:pt x="1425981" y="0"/>
                </a:cubicBezTo>
                <a:close/>
              </a:path>
            </a:pathLst>
          </a:custGeom>
        </p:spPr>
      </p:pic>
      <p:pic>
        <p:nvPicPr>
          <p:cNvPr id="6" name="Obraz 5">
            <a:extLst>
              <a:ext uri="{FF2B5EF4-FFF2-40B4-BE49-F238E27FC236}">
                <a16:creationId xmlns:a16="http://schemas.microsoft.com/office/drawing/2014/main" id="{157AE77C-E568-48FB-894A-858049E6757F}"/>
              </a:ext>
            </a:extLst>
          </p:cNvPr>
          <p:cNvPicPr>
            <a:picLocks noChangeAspect="1"/>
          </p:cNvPicPr>
          <p:nvPr/>
        </p:nvPicPr>
        <p:blipFill rotWithShape="1">
          <a:blip r:embed="rId4"/>
          <a:srcRect l="15931" r="16909" b="2"/>
          <a:stretch/>
        </p:blipFill>
        <p:spPr>
          <a:xfrm>
            <a:off x="8055588" y="-3863"/>
            <a:ext cx="4132754" cy="3445946"/>
          </a:xfrm>
          <a:custGeom>
            <a:avLst/>
            <a:gdLst/>
            <a:ahLst/>
            <a:cxnLst/>
            <a:rect l="l" t="t" r="r" b="b"/>
            <a:pathLst>
              <a:path w="4638368" h="3867534">
                <a:moveTo>
                  <a:pt x="303228" y="0"/>
                </a:moveTo>
                <a:lnTo>
                  <a:pt x="4638368" y="0"/>
                </a:lnTo>
                <a:lnTo>
                  <a:pt x="4638368" y="2952747"/>
                </a:lnTo>
                <a:lnTo>
                  <a:pt x="4585825" y="3013864"/>
                </a:lnTo>
                <a:cubicBezTo>
                  <a:pt x="4103088" y="3538671"/>
                  <a:pt x="3410622" y="3867534"/>
                  <a:pt x="2641346" y="3867534"/>
                </a:cubicBezTo>
                <a:cubicBezTo>
                  <a:pt x="1182571" y="3867534"/>
                  <a:pt x="0" y="2684963"/>
                  <a:pt x="0" y="1226188"/>
                </a:cubicBezTo>
                <a:cubicBezTo>
                  <a:pt x="0" y="815907"/>
                  <a:pt x="93544" y="427475"/>
                  <a:pt x="260466" y="81056"/>
                </a:cubicBezTo>
                <a:close/>
              </a:path>
            </a:pathLst>
          </a:custGeom>
        </p:spPr>
      </p:pic>
      <p:pic>
        <p:nvPicPr>
          <p:cNvPr id="4" name="Obraz 3">
            <a:extLst>
              <a:ext uri="{FF2B5EF4-FFF2-40B4-BE49-F238E27FC236}">
                <a16:creationId xmlns:a16="http://schemas.microsoft.com/office/drawing/2014/main" id="{566B7E98-A4B3-4B53-AA8F-6097FA61D085}"/>
              </a:ext>
            </a:extLst>
          </p:cNvPr>
          <p:cNvPicPr>
            <a:picLocks noChangeAspect="1"/>
          </p:cNvPicPr>
          <p:nvPr/>
        </p:nvPicPr>
        <p:blipFill rotWithShape="1">
          <a:blip r:embed="rId5"/>
          <a:srcRect l="16496" r="7051" b="2"/>
          <a:stretch/>
        </p:blipFill>
        <p:spPr>
          <a:xfrm>
            <a:off x="8888133" y="4144246"/>
            <a:ext cx="3302966" cy="2717299"/>
          </a:xfrm>
          <a:custGeom>
            <a:avLst/>
            <a:gdLst/>
            <a:ahLst/>
            <a:cxnLst/>
            <a:rect l="l" t="t" r="r" b="b"/>
            <a:pathLst>
              <a:path w="3039855" h="2500842">
                <a:moveTo>
                  <a:pt x="1663658" y="0"/>
                </a:moveTo>
                <a:cubicBezTo>
                  <a:pt x="2180490" y="0"/>
                  <a:pt x="2642278" y="235674"/>
                  <a:pt x="2947417" y="605417"/>
                </a:cubicBezTo>
                <a:lnTo>
                  <a:pt x="3039855" y="729032"/>
                </a:lnTo>
                <a:lnTo>
                  <a:pt x="3039855" y="2500842"/>
                </a:lnTo>
                <a:lnTo>
                  <a:pt x="226952" y="2500842"/>
                </a:lnTo>
                <a:lnTo>
                  <a:pt x="155401" y="2366679"/>
                </a:lnTo>
                <a:cubicBezTo>
                  <a:pt x="55691" y="2153127"/>
                  <a:pt x="0" y="1914896"/>
                  <a:pt x="0" y="1663658"/>
                </a:cubicBezTo>
                <a:cubicBezTo>
                  <a:pt x="0" y="744845"/>
                  <a:pt x="744845" y="0"/>
                  <a:pt x="1663658" y="0"/>
                </a:cubicBezTo>
                <a:close/>
              </a:path>
            </a:pathLst>
          </a:custGeom>
        </p:spPr>
      </p:pic>
    </p:spTree>
    <p:extLst>
      <p:ext uri="{BB962C8B-B14F-4D97-AF65-F5344CB8AC3E}">
        <p14:creationId xmlns:p14="http://schemas.microsoft.com/office/powerpoint/2010/main" val="2239093616"/>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7495067-2A02-4BA2-90A4-ED1ABED57FF3}"/>
              </a:ext>
            </a:extLst>
          </p:cNvPr>
          <p:cNvSpPr>
            <a:spLocks noGrp="1"/>
          </p:cNvSpPr>
          <p:nvPr>
            <p:ph type="title"/>
          </p:nvPr>
        </p:nvSpPr>
        <p:spPr>
          <a:xfrm>
            <a:off x="685802" y="609600"/>
            <a:ext cx="6282266" cy="1456267"/>
          </a:xfrm>
        </p:spPr>
        <p:txBody>
          <a:bodyPr>
            <a:normAutofit/>
          </a:bodyPr>
          <a:lstStyle/>
          <a:p>
            <a:r>
              <a:rPr lang="pl-PL"/>
              <a:t>Dwudziestolecie międzywojenne</a:t>
            </a:r>
          </a:p>
        </p:txBody>
      </p:sp>
      <p:sp>
        <p:nvSpPr>
          <p:cNvPr id="3" name="Symbol zastępczy zawartości 2">
            <a:extLst>
              <a:ext uri="{FF2B5EF4-FFF2-40B4-BE49-F238E27FC236}">
                <a16:creationId xmlns:a16="http://schemas.microsoft.com/office/drawing/2014/main" id="{6E29EFC2-AAC9-497D-81D3-41FAD12653CA}"/>
              </a:ext>
            </a:extLst>
          </p:cNvPr>
          <p:cNvSpPr>
            <a:spLocks noGrp="1"/>
          </p:cNvSpPr>
          <p:nvPr>
            <p:ph idx="1"/>
          </p:nvPr>
        </p:nvSpPr>
        <p:spPr>
          <a:xfrm>
            <a:off x="477520" y="1818641"/>
            <a:ext cx="6490548" cy="3972560"/>
          </a:xfrm>
        </p:spPr>
        <p:txBody>
          <a:bodyPr>
            <a:normAutofit fontScale="92500" lnSpcReduction="20000"/>
          </a:bodyPr>
          <a:lstStyle/>
          <a:p>
            <a:pPr marL="0" indent="0">
              <a:lnSpc>
                <a:spcPct val="90000"/>
              </a:lnSpc>
              <a:buNone/>
            </a:pPr>
            <a:r>
              <a:rPr lang="pl-PL" sz="1400" dirty="0"/>
              <a:t>W maju 1921, dzięki amerykańskiej dziennikarce Marii </a:t>
            </a:r>
            <a:r>
              <a:rPr lang="pl-PL" sz="1400" dirty="0" err="1"/>
              <a:t>Meloney</a:t>
            </a:r>
            <a:r>
              <a:rPr lang="pl-PL" sz="1400" dirty="0"/>
              <a:t>, Maria wraz z córkami wyruszyła w podróż do Stanów Zjednoczonych, gdzie dzięki zbiórce pieniędzy wśród Polonii amerykańskiej oraz amerykańskich milionerów otrzymała pieniądze na zakup grama radu do Instytutu Radowego. Oprócz wymarzonego grama radu Maria dostała dodatkową gotówkę na wyposażenie laboratorium. Kluczyk do szkatułki z cennym radem wręczył Marii prezydent USA Warren Harding.</a:t>
            </a:r>
          </a:p>
          <a:p>
            <a:pPr marL="0" indent="0">
              <a:lnSpc>
                <a:spcPct val="90000"/>
              </a:lnSpc>
              <a:buNone/>
            </a:pPr>
            <a:r>
              <a:rPr lang="pl-PL" sz="1400" dirty="0"/>
              <a:t>W 1926 </a:t>
            </a:r>
            <a:r>
              <a:rPr lang="pl-PL" sz="1400" dirty="0" err="1"/>
              <a:t>Irène</a:t>
            </a:r>
            <a:r>
              <a:rPr lang="pl-PL" sz="1400" dirty="0"/>
              <a:t> poślubiła </a:t>
            </a:r>
            <a:r>
              <a:rPr lang="pl-PL" sz="1400" dirty="0" err="1"/>
              <a:t>Frédérica</a:t>
            </a:r>
            <a:r>
              <a:rPr lang="pl-PL" sz="1400" dirty="0"/>
              <a:t> Joliot. Małżeństwo Joliot-Curie dokonało w 1934 wielkiego odkrycia – sztucznej radioaktywności, za co w 1935 otrzymali Nagrodę Nobla z chemii. Pod koniec lat dwudziestych zdrowie Marii Skłodowskiej-Curie zaczęło się coraz bardziej pogarszać. Maria zaczęła tracić słuch i wzrok[42]. W 1929 Maria </a:t>
            </a:r>
            <a:r>
              <a:rPr lang="pl-PL" sz="1400" dirty="0" err="1"/>
              <a:t>Meloney</a:t>
            </a:r>
            <a:r>
              <a:rPr lang="pl-PL" sz="1400" dirty="0"/>
              <a:t> zaprosiła Marię Curie jeszcze raz do Stanów Zjednoczonych. Tym razem za zebrane pieniądze Maria kupiła gram radu dla Instytutu Radowego w Warszawie (obecnie Narodowy Instytut Onkologii im. Marii Skłodowskiej-Curie – Państwowy Instytut Badawczy w Warszawie). Kluczyk do szkatułki z radem wręczył tym razem prezydent USA Herbert Hoover. Maria przekazała bezcenny dar swojej siostrze Bronisławie. Szpital został otwarty przez obie siostry w maju 1932. W 1934 Maria zaczęła czuć się coraz gorzej: miała wysoką temperaturę, pojawiły się dreszcze. Lekarze zdiagnozowali grypę, później gruźlicze zmiany w płucach. Zaproponowali wyjazd do sanatorium. Maria wraz z córką Ewą jako pielęgniarką wyjechała do sanatorium </a:t>
            </a:r>
            <a:r>
              <a:rPr lang="pl-PL" sz="1400" dirty="0" err="1"/>
              <a:t>Sancellemoz</a:t>
            </a:r>
            <a:r>
              <a:rPr lang="pl-PL" sz="1400" dirty="0"/>
              <a:t> w Passy. Tam na miejscu lekarze znaleźli prawdziwą przyczynę osłabienia Marii – niedokrwistość </a:t>
            </a:r>
            <a:r>
              <a:rPr lang="pl-PL" sz="1400" dirty="0" err="1"/>
              <a:t>aplastyczną</a:t>
            </a:r>
            <a:r>
              <a:rPr lang="pl-PL" sz="1400" dirty="0"/>
              <a:t> (miała także chorobę popromienną wywołaną przez promieniowanie jonizujące) o przebiegu piorunującym. Maria Skłodowska-Curie zmarła tam 4 lipca 1934 o godz. 4 rano. Pogrzeb odbył się 6 lipca 1934 w gronie rodziny i najbliższych przyjaciół. Maria spoczęła obok Pierre’a na cmentarzu w </a:t>
            </a:r>
            <a:r>
              <a:rPr lang="pl-PL" sz="1400" dirty="0" err="1"/>
              <a:t>Sceaux</a:t>
            </a:r>
            <a:r>
              <a:rPr lang="pl-PL" sz="1400" dirty="0"/>
              <a:t>. 20 kwietnia 1995 szczątki Marii i Pierre’a Curie zostały przeniesione do Panteonu w Paryżu.</a:t>
            </a:r>
          </a:p>
        </p:txBody>
      </p:sp>
      <p:pic>
        <p:nvPicPr>
          <p:cNvPr id="4" name="Obraz 3">
            <a:extLst>
              <a:ext uri="{FF2B5EF4-FFF2-40B4-BE49-F238E27FC236}">
                <a16:creationId xmlns:a16="http://schemas.microsoft.com/office/drawing/2014/main" id="{594DCC6D-13D0-4B57-9222-63918FE60BB7}"/>
              </a:ext>
            </a:extLst>
          </p:cNvPr>
          <p:cNvPicPr>
            <a:picLocks noChangeAspect="1"/>
          </p:cNvPicPr>
          <p:nvPr/>
        </p:nvPicPr>
        <p:blipFill>
          <a:blip r:embed="rId3"/>
          <a:stretch>
            <a:fillRect/>
          </a:stretch>
        </p:blipFill>
        <p:spPr>
          <a:xfrm>
            <a:off x="7590936" y="2128348"/>
            <a:ext cx="3445714" cy="2525103"/>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632857068"/>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AA4A560-0C88-4ACD-937B-AE4F4E784D68}"/>
              </a:ext>
            </a:extLst>
          </p:cNvPr>
          <p:cNvSpPr>
            <a:spLocks noGrp="1"/>
          </p:cNvSpPr>
          <p:nvPr>
            <p:ph type="title"/>
          </p:nvPr>
        </p:nvSpPr>
        <p:spPr>
          <a:xfrm>
            <a:off x="4685630" y="1030288"/>
            <a:ext cx="6131596" cy="1035579"/>
          </a:xfrm>
        </p:spPr>
        <p:txBody>
          <a:bodyPr>
            <a:normAutofit/>
          </a:bodyPr>
          <a:lstStyle/>
          <a:p>
            <a:endParaRPr lang="pl-PL" dirty="0"/>
          </a:p>
        </p:txBody>
      </p:sp>
      <p:pic>
        <p:nvPicPr>
          <p:cNvPr id="12" name="Obraz 11">
            <a:extLst>
              <a:ext uri="{FF2B5EF4-FFF2-40B4-BE49-F238E27FC236}">
                <a16:creationId xmlns:a16="http://schemas.microsoft.com/office/drawing/2014/main" id="{4BFDB141-2EE5-4FEF-A39D-71B0F6CBA01E}"/>
              </a:ext>
            </a:extLst>
          </p:cNvPr>
          <p:cNvPicPr>
            <a:picLocks noChangeAspect="1"/>
          </p:cNvPicPr>
          <p:nvPr/>
        </p:nvPicPr>
        <p:blipFill>
          <a:blip r:embed="rId3"/>
          <a:stretch>
            <a:fillRect/>
          </a:stretch>
        </p:blipFill>
        <p:spPr>
          <a:xfrm>
            <a:off x="1162298" y="3429000"/>
            <a:ext cx="2314574" cy="2314574"/>
          </a:xfrm>
          <a:prstGeom prst="roundRect">
            <a:avLst>
              <a:gd name="adj" fmla="val 7306"/>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
        <p:nvSpPr>
          <p:cNvPr id="11" name="Content Placeholder 10">
            <a:extLst>
              <a:ext uri="{FF2B5EF4-FFF2-40B4-BE49-F238E27FC236}">
                <a16:creationId xmlns:a16="http://schemas.microsoft.com/office/drawing/2014/main" id="{74D03B54-F85B-4C3A-8174-AA4472DD75AE}"/>
              </a:ext>
            </a:extLst>
          </p:cNvPr>
          <p:cNvSpPr>
            <a:spLocks noGrp="1"/>
          </p:cNvSpPr>
          <p:nvPr>
            <p:ph idx="1"/>
          </p:nvPr>
        </p:nvSpPr>
        <p:spPr>
          <a:xfrm>
            <a:off x="4013200" y="1452881"/>
            <a:ext cx="6804026" cy="4338320"/>
          </a:xfrm>
        </p:spPr>
        <p:txBody>
          <a:bodyPr>
            <a:normAutofit/>
          </a:bodyPr>
          <a:lstStyle/>
          <a:p>
            <a:pPr marL="0" indent="0">
              <a:buNone/>
            </a:pPr>
            <a:r>
              <a:rPr lang="pl-PL" sz="6000" dirty="0"/>
              <a:t>Dziękuję za uwagę</a:t>
            </a:r>
            <a:endParaRPr lang="en-US" sz="6000" dirty="0"/>
          </a:p>
        </p:txBody>
      </p:sp>
      <p:pic>
        <p:nvPicPr>
          <p:cNvPr id="10" name="Obraz 9">
            <a:extLst>
              <a:ext uri="{FF2B5EF4-FFF2-40B4-BE49-F238E27FC236}">
                <a16:creationId xmlns:a16="http://schemas.microsoft.com/office/drawing/2014/main" id="{1BE14A2E-449F-4F68-B2DA-0A9A809DC177}"/>
              </a:ext>
            </a:extLst>
          </p:cNvPr>
          <p:cNvPicPr>
            <a:picLocks noChangeAspect="1"/>
          </p:cNvPicPr>
          <p:nvPr/>
        </p:nvPicPr>
        <p:blipFill>
          <a:blip r:embed="rId4"/>
          <a:stretch>
            <a:fillRect/>
          </a:stretch>
        </p:blipFill>
        <p:spPr>
          <a:xfrm>
            <a:off x="1091178" y="1030288"/>
            <a:ext cx="2314574" cy="2314574"/>
          </a:xfrm>
          <a:prstGeom prst="roundRect">
            <a:avLst>
              <a:gd name="adj" fmla="val 7306"/>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943385156"/>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C81C04B-87F7-4CD1-96BD-275344224F1D}"/>
              </a:ext>
            </a:extLst>
          </p:cNvPr>
          <p:cNvSpPr>
            <a:spLocks noGrp="1"/>
          </p:cNvSpPr>
          <p:nvPr>
            <p:ph type="title"/>
          </p:nvPr>
        </p:nvSpPr>
        <p:spPr>
          <a:xfrm>
            <a:off x="6400800" y="609600"/>
            <a:ext cx="5147730" cy="1641987"/>
          </a:xfrm>
        </p:spPr>
        <p:txBody>
          <a:bodyPr>
            <a:normAutofit/>
          </a:bodyPr>
          <a:lstStyle/>
          <a:p>
            <a:r>
              <a:rPr lang="pl-PL" dirty="0"/>
              <a:t>Maria Skłodowska-Curie</a:t>
            </a:r>
          </a:p>
        </p:txBody>
      </p:sp>
      <p:sp>
        <p:nvSpPr>
          <p:cNvPr id="3" name="Symbol zastępczy zawartości 2">
            <a:extLst>
              <a:ext uri="{FF2B5EF4-FFF2-40B4-BE49-F238E27FC236}">
                <a16:creationId xmlns:a16="http://schemas.microsoft.com/office/drawing/2014/main" id="{1953DD68-D4B1-438C-91F9-AAC2968ACBCC}"/>
              </a:ext>
            </a:extLst>
          </p:cNvPr>
          <p:cNvSpPr>
            <a:spLocks noGrp="1"/>
          </p:cNvSpPr>
          <p:nvPr>
            <p:ph idx="1"/>
          </p:nvPr>
        </p:nvSpPr>
        <p:spPr>
          <a:xfrm>
            <a:off x="6400800" y="2251587"/>
            <a:ext cx="5147730" cy="3637935"/>
          </a:xfrm>
        </p:spPr>
        <p:txBody>
          <a:bodyPr>
            <a:normAutofit/>
          </a:bodyPr>
          <a:lstStyle/>
          <a:p>
            <a:pPr marL="0" indent="0">
              <a:buNone/>
            </a:pPr>
            <a:r>
              <a:rPr lang="pl-PL" dirty="0"/>
              <a:t>Maria Skłodowska-Curie a właściwie Maria Salomea Skłodowska-Curie – urodzona 7 listopada 1867r. w Warszawie polska fizyczka i chemiczka, dwukrotna laureatka Nagrody Nobla (1903r, 1911r).</a:t>
            </a:r>
          </a:p>
        </p:txBody>
      </p:sp>
      <p:pic>
        <p:nvPicPr>
          <p:cNvPr id="4" name="Obraz 3">
            <a:extLst>
              <a:ext uri="{FF2B5EF4-FFF2-40B4-BE49-F238E27FC236}">
                <a16:creationId xmlns:a16="http://schemas.microsoft.com/office/drawing/2014/main" id="{D52FEE7B-C106-4060-B3EC-D0E536B7361B}"/>
              </a:ext>
            </a:extLst>
          </p:cNvPr>
          <p:cNvPicPr>
            <a:picLocks noChangeAspect="1"/>
          </p:cNvPicPr>
          <p:nvPr/>
        </p:nvPicPr>
        <p:blipFill rotWithShape="1">
          <a:blip r:embed="rId3"/>
          <a:srcRect t="4427" r="1" b="12761"/>
          <a:stretch/>
        </p:blipFill>
        <p:spPr>
          <a:xfrm>
            <a:off x="20" y="975"/>
            <a:ext cx="6095980" cy="6858000"/>
          </a:xfrm>
          <a:prstGeom prst="rect">
            <a:avLst/>
          </a:prstGeom>
        </p:spPr>
      </p:pic>
    </p:spTree>
    <p:extLst>
      <p:ext uri="{BB962C8B-B14F-4D97-AF65-F5344CB8AC3E}">
        <p14:creationId xmlns:p14="http://schemas.microsoft.com/office/powerpoint/2010/main" val="141789492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DBC3A73-729F-45F0-8C16-0B2B5AEDBFE0}"/>
              </a:ext>
            </a:extLst>
          </p:cNvPr>
          <p:cNvSpPr>
            <a:spLocks noGrp="1"/>
          </p:cNvSpPr>
          <p:nvPr>
            <p:ph type="title"/>
          </p:nvPr>
        </p:nvSpPr>
        <p:spPr>
          <a:xfrm>
            <a:off x="685801" y="533400"/>
            <a:ext cx="10820400" cy="1177092"/>
          </a:xfrm>
        </p:spPr>
        <p:txBody>
          <a:bodyPr anchor="b">
            <a:normAutofit/>
          </a:bodyPr>
          <a:lstStyle/>
          <a:p>
            <a:pPr algn="ctr"/>
            <a:r>
              <a:rPr lang="pl-PL" sz="4400" dirty="0"/>
              <a:t>Dzieciństwo i młodość w Polsce</a:t>
            </a:r>
          </a:p>
        </p:txBody>
      </p:sp>
      <p:sp>
        <p:nvSpPr>
          <p:cNvPr id="3" name="Symbol zastępczy zawartości 2">
            <a:extLst>
              <a:ext uri="{FF2B5EF4-FFF2-40B4-BE49-F238E27FC236}">
                <a16:creationId xmlns:a16="http://schemas.microsoft.com/office/drawing/2014/main" id="{85597797-D0F2-4B52-B80B-379F87C6A55E}"/>
              </a:ext>
            </a:extLst>
          </p:cNvPr>
          <p:cNvSpPr>
            <a:spLocks noGrp="1"/>
          </p:cNvSpPr>
          <p:nvPr>
            <p:ph idx="1"/>
          </p:nvPr>
        </p:nvSpPr>
        <p:spPr>
          <a:xfrm>
            <a:off x="685801" y="2243892"/>
            <a:ext cx="10820400" cy="3547308"/>
          </a:xfrm>
        </p:spPr>
        <p:txBody>
          <a:bodyPr anchor="t">
            <a:normAutofit/>
          </a:bodyPr>
          <a:lstStyle/>
          <a:p>
            <a:pPr marL="0" indent="0">
              <a:buNone/>
            </a:pPr>
            <a:r>
              <a:rPr lang="pl-PL" sz="2000"/>
              <a:t>Maria Skłodowska urodziła się w Warszawie (wtedy znajdującej się w Królestwie Polskim, będącym częścią Imperium Rosyjskiego) jako piąte i ostatnie dziecko w rodzinie nauczycielskiej, wywodzącej się z drobnej szlachty. Jej ojciec Władysław, pochodził z rodziny, która miała prawo do posługiwania się herbem Dołęga, zaś matka z rodziny z herbem Topór. Dziadek Józef Skłodowski był szanowanym lubelskim pedagogiem. Ojciec Władysław Skłodowski był nauczycielem matematyki i fizyki oraz dyrektorem kolejno dwóch warszawskich gimnazjów męskich, zmuszony przez władze carskie prowadził również w domu stancję dla chłopców. Matka Bronisława Boguska, była przełożoną warszawskiej pensji dla dziewcząt z dobrych domów. Oboje rodzice wychowywali swoje dzieci w duchu głębokiego patriotyzmu. Ojciec był ateistą, matka zaś głęboko wierzącą katoliczką. Po śmierci siostry i matki Maria wpadła w depresję, straciła też wiarę w Boga i stała się ateistką a według Reida agnostyczką.</a:t>
            </a:r>
            <a:endParaRPr lang="pl-PL" sz="2000" dirty="0"/>
          </a:p>
        </p:txBody>
      </p:sp>
    </p:spTree>
    <p:extLst>
      <p:ext uri="{BB962C8B-B14F-4D97-AF65-F5344CB8AC3E}">
        <p14:creationId xmlns:p14="http://schemas.microsoft.com/office/powerpoint/2010/main" val="403180505"/>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8792829-9A4B-4C33-B755-36F04246E06C}"/>
              </a:ext>
            </a:extLst>
          </p:cNvPr>
          <p:cNvSpPr>
            <a:spLocks noGrp="1"/>
          </p:cNvSpPr>
          <p:nvPr>
            <p:ph type="title"/>
          </p:nvPr>
        </p:nvSpPr>
        <p:spPr>
          <a:xfrm>
            <a:off x="4754384" y="609599"/>
            <a:ext cx="6282266" cy="1456267"/>
          </a:xfrm>
        </p:spPr>
        <p:txBody>
          <a:bodyPr>
            <a:normAutofit/>
          </a:bodyPr>
          <a:lstStyle/>
          <a:p>
            <a:r>
              <a:rPr lang="pl-PL" dirty="0"/>
              <a:t>Dzieciństwo i młodość w Polsce</a:t>
            </a:r>
          </a:p>
        </p:txBody>
      </p:sp>
      <p:sp>
        <p:nvSpPr>
          <p:cNvPr id="3" name="Symbol zastępczy zawartości 2">
            <a:extLst>
              <a:ext uri="{FF2B5EF4-FFF2-40B4-BE49-F238E27FC236}">
                <a16:creationId xmlns:a16="http://schemas.microsoft.com/office/drawing/2014/main" id="{24310756-3603-4C26-AE5A-0B6C7100581E}"/>
              </a:ext>
            </a:extLst>
          </p:cNvPr>
          <p:cNvSpPr>
            <a:spLocks noGrp="1"/>
          </p:cNvSpPr>
          <p:nvPr>
            <p:ph idx="1"/>
          </p:nvPr>
        </p:nvSpPr>
        <p:spPr>
          <a:xfrm>
            <a:off x="4754384" y="2142066"/>
            <a:ext cx="6282266" cy="3649133"/>
          </a:xfrm>
        </p:spPr>
        <p:txBody>
          <a:bodyPr>
            <a:normAutofit/>
          </a:bodyPr>
          <a:lstStyle/>
          <a:p>
            <a:pPr marL="0" indent="0">
              <a:lnSpc>
                <a:spcPct val="90000"/>
              </a:lnSpc>
              <a:buNone/>
            </a:pPr>
            <a:r>
              <a:rPr lang="pl-PL" sz="1500" dirty="0"/>
              <a:t>Gdy Maria miała 10 lat rozpoczęła naukę na pensji dla dziewcząt, którą wcześniej prowadziła jej matka. Następnie kształciła się w III Żeńskim Gimnazjum Rządowym, które ukończyła w 1883 ze złotym medalem. Kolejny rok spędziła na wsi u ziemiańskiej rodziny jej ojca, gdzie regenerowała siły fizyczne i psychiczne po bolesnych przeżyciach związanych ze śmiercią matki i siostry. Po powrocie do Warszawy udzielała korepetycji z matematyki, fizyki, języków obcych (znała polski, rosyjski, niemiecki, angielski, francuski). W Warszawie Maria poznała Bronisławę Piasecką – nauczycielkę, którą przepełniały idee pozytywizmu. Pod jej wpływem Maria wraz z siostrami – Bronią i Helą wstąpiły na Uniwersytet Latający. Był to czas, kiedy młode Skłodowskie poznały wybitnych profesorów, którzy przekazali im zakazaną przez władzę wiedzę. W wieku około 16 lat, ostatecznie zadeklarowała się jako ateistka zamieszczając w swoim pamiętniku racjonalistyczną krytykę przeciwko instytucjonalnemu oszukiwaniu w Kościele, jak również fragmenty obrazoburczej książki „Żywot Jezusa” autorstwa byłego księdza Josepha Ernesta Renana. </a:t>
            </a:r>
            <a:r>
              <a:rPr lang="pl-PL" sz="1500" dirty="0" err="1"/>
              <a:t>Kienzler</a:t>
            </a:r>
            <a:r>
              <a:rPr lang="pl-PL" sz="1500" dirty="0"/>
              <a:t> podsumowuje: „Odtąd w jej życiu miejsce wiary i Boga zastąpiła nauka”.</a:t>
            </a:r>
          </a:p>
        </p:txBody>
      </p:sp>
      <p:pic>
        <p:nvPicPr>
          <p:cNvPr id="4" name="Obraz 3">
            <a:extLst>
              <a:ext uri="{FF2B5EF4-FFF2-40B4-BE49-F238E27FC236}">
                <a16:creationId xmlns:a16="http://schemas.microsoft.com/office/drawing/2014/main" id="{CB8B8277-3645-4C6D-9A02-55A624B7BE4F}"/>
              </a:ext>
            </a:extLst>
          </p:cNvPr>
          <p:cNvPicPr>
            <a:picLocks noChangeAspect="1"/>
          </p:cNvPicPr>
          <p:nvPr/>
        </p:nvPicPr>
        <p:blipFill>
          <a:blip r:embed="rId3"/>
          <a:stretch>
            <a:fillRect/>
          </a:stretch>
        </p:blipFill>
        <p:spPr>
          <a:xfrm>
            <a:off x="685800" y="2284104"/>
            <a:ext cx="3445714" cy="229296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59320817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092DE8D-3335-426F-B931-EB002E19434F}"/>
              </a:ext>
            </a:extLst>
          </p:cNvPr>
          <p:cNvSpPr>
            <a:spLocks noGrp="1"/>
          </p:cNvSpPr>
          <p:nvPr>
            <p:ph type="title"/>
          </p:nvPr>
        </p:nvSpPr>
        <p:spPr>
          <a:xfrm>
            <a:off x="4754384" y="609599"/>
            <a:ext cx="6282266" cy="1456267"/>
          </a:xfrm>
        </p:spPr>
        <p:txBody>
          <a:bodyPr>
            <a:normAutofit/>
          </a:bodyPr>
          <a:lstStyle/>
          <a:p>
            <a:r>
              <a:rPr lang="pl-PL" dirty="0"/>
              <a:t>Studia na Sorbonie i Pierre Curie</a:t>
            </a:r>
          </a:p>
        </p:txBody>
      </p:sp>
      <p:sp>
        <p:nvSpPr>
          <p:cNvPr id="3" name="Symbol zastępczy zawartości 2">
            <a:extLst>
              <a:ext uri="{FF2B5EF4-FFF2-40B4-BE49-F238E27FC236}">
                <a16:creationId xmlns:a16="http://schemas.microsoft.com/office/drawing/2014/main" id="{5C44D7D0-9971-4282-885B-031953D4A079}"/>
              </a:ext>
            </a:extLst>
          </p:cNvPr>
          <p:cNvSpPr>
            <a:spLocks noGrp="1"/>
          </p:cNvSpPr>
          <p:nvPr>
            <p:ph idx="1"/>
          </p:nvPr>
        </p:nvSpPr>
        <p:spPr>
          <a:xfrm>
            <a:off x="4754384" y="2142066"/>
            <a:ext cx="6282266" cy="3649133"/>
          </a:xfrm>
        </p:spPr>
        <p:txBody>
          <a:bodyPr>
            <a:normAutofit fontScale="85000" lnSpcReduction="10000"/>
          </a:bodyPr>
          <a:lstStyle/>
          <a:p>
            <a:pPr marL="0" indent="0">
              <a:lnSpc>
                <a:spcPct val="90000"/>
              </a:lnSpc>
              <a:buNone/>
            </a:pPr>
            <a:r>
              <a:rPr lang="pl-PL" sz="1600" dirty="0"/>
              <a:t>Maria Skłodowska rozpoczęła naukę na Sorbonie w listopadzie 1891. Jako przedmiot studiów wybrała matematykę i fizykę. Jej nauczycielami akademickimi byli Paul </a:t>
            </a:r>
            <a:r>
              <a:rPr lang="pl-PL" sz="1600" dirty="0" err="1"/>
              <a:t>Appel</a:t>
            </a:r>
            <a:r>
              <a:rPr lang="pl-PL" sz="1600" dirty="0"/>
              <a:t>, Henri </a:t>
            </a:r>
            <a:r>
              <a:rPr lang="pl-PL" sz="1600" dirty="0" err="1"/>
              <a:t>Poincaré</a:t>
            </a:r>
            <a:r>
              <a:rPr lang="pl-PL" sz="1600" dirty="0"/>
              <a:t> oraz Gabriel </a:t>
            </a:r>
            <a:r>
              <a:rPr lang="pl-PL" sz="1600" dirty="0" err="1"/>
              <a:t>Lippmann</a:t>
            </a:r>
            <a:r>
              <a:rPr lang="pl-PL" sz="1600" dirty="0"/>
              <a:t> – wybitni uczeni o światowej sławie. Życie i czas w Paryżu Maria dzieliła pomiędzy naukę i grę w amatorskim teatrze. To właśnie w czasie studiów podczas jednego z przedstawień pt. „Polska, która kruszy kajdany” poznała i zaprzyjaźniła się z 7 lat starszym pianistą – Ignacym Janem Paderewskim. 28 lipca 1893 otrzymała licencjat z fizyki z pierwszą lokatą, a rok później licencjat z matematyki z drugą lokatą.</a:t>
            </a:r>
          </a:p>
          <a:p>
            <a:pPr marL="0" indent="0">
              <a:lnSpc>
                <a:spcPct val="90000"/>
              </a:lnSpc>
              <a:buNone/>
            </a:pPr>
            <a:endParaRPr lang="pl-PL" sz="1600" dirty="0"/>
          </a:p>
          <a:p>
            <a:pPr marL="0" indent="0">
              <a:lnSpc>
                <a:spcPct val="90000"/>
              </a:lnSpc>
              <a:buNone/>
            </a:pPr>
            <a:r>
              <a:rPr lang="pl-PL" sz="1600" dirty="0"/>
              <a:t>Po ukończonych studiach, Gabriel </a:t>
            </a:r>
            <a:r>
              <a:rPr lang="pl-PL" sz="1600" dirty="0" err="1"/>
              <a:t>Lippmann</a:t>
            </a:r>
            <a:r>
              <a:rPr lang="pl-PL" sz="1600" dirty="0"/>
              <a:t> pomógł Marii otrzymać stypendium naukowe nad badaniami naukowymi związanymi z magnetycznymi właściwościami różnych rodzajów stali. W tym samym czasie Maria poznała u prof. Józefa Wierusza-Kowalskiego skromnego naukowca – Pierre’a Curie. Był on o osiem lat starszy od Marii, był wspólnie z bratem </a:t>
            </a:r>
            <a:r>
              <a:rPr lang="pl-PL" sz="1600" dirty="0" err="1"/>
              <a:t>Jacques’m</a:t>
            </a:r>
            <a:r>
              <a:rPr lang="pl-PL" sz="1600" dirty="0"/>
              <a:t> odkrywcą piezoelektryczności, autorem „prawa Curie” i zasady symetrii, konstruktorem piezokwarcu i „wagi Curie”. Maria i Pierre szybko znaleźli wspólne tematy do rozmów. 26 lipca 1895 Maria Skłodowska i Pierre Curie zawarli cywilny związek małżeński[6]. Podczas ceremonii towarzyszyła im tylko najbliższa rodzina i kilku przyjaciół. W podróż poślubną pojechali na rowerach – prezencie ślubnym od jednego z przyjaciół.</a:t>
            </a:r>
          </a:p>
        </p:txBody>
      </p:sp>
      <p:pic>
        <p:nvPicPr>
          <p:cNvPr id="4" name="Obraz 3">
            <a:extLst>
              <a:ext uri="{FF2B5EF4-FFF2-40B4-BE49-F238E27FC236}">
                <a16:creationId xmlns:a16="http://schemas.microsoft.com/office/drawing/2014/main" id="{54F5F140-0AD0-4410-B348-6B1C5D797240}"/>
              </a:ext>
            </a:extLst>
          </p:cNvPr>
          <p:cNvPicPr>
            <a:picLocks noChangeAspect="1"/>
          </p:cNvPicPr>
          <p:nvPr/>
        </p:nvPicPr>
        <p:blipFill>
          <a:blip r:embed="rId3"/>
          <a:stretch>
            <a:fillRect/>
          </a:stretch>
        </p:blipFill>
        <p:spPr>
          <a:xfrm>
            <a:off x="685800" y="2468993"/>
            <a:ext cx="3445714" cy="1923189"/>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39046178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2C868EB-BAA2-4B5D-ACCA-F93FB036F4E9}"/>
              </a:ext>
            </a:extLst>
          </p:cNvPr>
          <p:cNvSpPr>
            <a:spLocks noGrp="1"/>
          </p:cNvSpPr>
          <p:nvPr>
            <p:ph type="title"/>
          </p:nvPr>
        </p:nvSpPr>
        <p:spPr>
          <a:xfrm>
            <a:off x="632651" y="643465"/>
            <a:ext cx="3746091" cy="5571072"/>
          </a:xfrm>
        </p:spPr>
        <p:txBody>
          <a:bodyPr>
            <a:normAutofit/>
          </a:bodyPr>
          <a:lstStyle/>
          <a:p>
            <a:r>
              <a:rPr lang="pl-PL" dirty="0"/>
              <a:t>Odkrycie polonu i radu</a:t>
            </a:r>
          </a:p>
        </p:txBody>
      </p:sp>
      <p:sp>
        <p:nvSpPr>
          <p:cNvPr id="3" name="Symbol zastępczy zawartości 2">
            <a:extLst>
              <a:ext uri="{FF2B5EF4-FFF2-40B4-BE49-F238E27FC236}">
                <a16:creationId xmlns:a16="http://schemas.microsoft.com/office/drawing/2014/main" id="{402E0437-E0EF-4F9A-9662-C0FC01E16F87}"/>
              </a:ext>
            </a:extLst>
          </p:cNvPr>
          <p:cNvSpPr>
            <a:spLocks noGrp="1"/>
          </p:cNvSpPr>
          <p:nvPr>
            <p:ph idx="1"/>
          </p:nvPr>
        </p:nvSpPr>
        <p:spPr>
          <a:xfrm>
            <a:off x="4709650" y="643464"/>
            <a:ext cx="6838883" cy="3731891"/>
          </a:xfrm>
        </p:spPr>
        <p:txBody>
          <a:bodyPr>
            <a:normAutofit/>
          </a:bodyPr>
          <a:lstStyle/>
          <a:p>
            <a:pPr marL="0" indent="0">
              <a:lnSpc>
                <a:spcPct val="90000"/>
              </a:lnSpc>
              <a:buNone/>
            </a:pPr>
            <a:r>
              <a:rPr lang="pl-PL" sz="1500"/>
              <a:t>W 1896 Henri Becquerel (1852–1908), fizyk francuski, rozpoczął badania nad solami uranu (siarczanem potasu-uranylu K2[UO2(SO4)2](H2O)2), które wykazują silną fosforescencję. 2 marca 1896 na posiedzeniu Akademii Nauk ogłosił, że minerał zawierający uran emituje nowe, nieznane promieniowanie bez uprzedniego naświetlania. Becquerel przeprowadził kilka doświadczeń, na podstawie których stwierdził m.in. że uran i jego związki chemiczne w stanie krystalicznym, rozpuszczone czy też stopione samorzutnie emitują promieniowanie, które zaczernia kliszę fotograficzną, jonizuje powietrze i przenika przez nieprzezroczyste ciała. Ponadto stwierdził (błędnie), że promieniowanie uranowe jest zbliżone właściwościami do zwykłego światła i podobnie jak ono ulega odbiciu, załamaniu i polaryzacji. Z końcem 1897 Maria Skłodowska-Curie poszukując tematu do rozprawy w celu uzyskania stopnia doktora podjęła pierwsze badania naukowe z promieniami Becquerela.</a:t>
            </a:r>
          </a:p>
          <a:p>
            <a:pPr marL="0" indent="0">
              <a:lnSpc>
                <a:spcPct val="90000"/>
              </a:lnSpc>
              <a:buNone/>
            </a:pPr>
            <a:r>
              <a:rPr lang="pl-PL" sz="1500"/>
              <a:t>W tym samym roku, 12 września przyszła na świat pierwsza córka Marii i Pierre’a – </a:t>
            </a:r>
            <a:r>
              <a:rPr lang="pl-PL" sz="1500" err="1"/>
              <a:t>Irène</a:t>
            </a:r>
            <a:r>
              <a:rPr lang="pl-PL" sz="1500"/>
              <a:t>, późniejsza laureatka Nagrody Nobla z chemii (była drugą kobietą wyróżnioną tą nagrodą w dziedzinie chemii).</a:t>
            </a:r>
          </a:p>
        </p:txBody>
      </p:sp>
      <p:pic>
        <p:nvPicPr>
          <p:cNvPr id="4" name="Obraz 3">
            <a:extLst>
              <a:ext uri="{FF2B5EF4-FFF2-40B4-BE49-F238E27FC236}">
                <a16:creationId xmlns:a16="http://schemas.microsoft.com/office/drawing/2014/main" id="{56CE7C28-B6ED-4F41-A85E-A66DB74FFF77}"/>
              </a:ext>
            </a:extLst>
          </p:cNvPr>
          <p:cNvPicPr>
            <a:picLocks noChangeAspect="1"/>
          </p:cNvPicPr>
          <p:nvPr/>
        </p:nvPicPr>
        <p:blipFill>
          <a:blip r:embed="rId3"/>
          <a:stretch>
            <a:fillRect/>
          </a:stretch>
        </p:blipFill>
        <p:spPr>
          <a:xfrm>
            <a:off x="6603111" y="4542503"/>
            <a:ext cx="3051963" cy="1672033"/>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0715563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41CBBB5-BAEE-4174-B8F3-1E395DD7E482}"/>
              </a:ext>
            </a:extLst>
          </p:cNvPr>
          <p:cNvSpPr>
            <a:spLocks noGrp="1"/>
          </p:cNvSpPr>
          <p:nvPr>
            <p:ph type="title"/>
          </p:nvPr>
        </p:nvSpPr>
        <p:spPr>
          <a:xfrm>
            <a:off x="4955458" y="639097"/>
            <a:ext cx="6593075" cy="1612490"/>
          </a:xfrm>
        </p:spPr>
        <p:txBody>
          <a:bodyPr>
            <a:normAutofit/>
          </a:bodyPr>
          <a:lstStyle/>
          <a:p>
            <a:r>
              <a:rPr lang="pl-PL" dirty="0"/>
              <a:t>Odkrycie polonu i radu</a:t>
            </a:r>
          </a:p>
        </p:txBody>
      </p:sp>
      <p:sp>
        <p:nvSpPr>
          <p:cNvPr id="3" name="Symbol zastępczy zawartości 2">
            <a:extLst>
              <a:ext uri="{FF2B5EF4-FFF2-40B4-BE49-F238E27FC236}">
                <a16:creationId xmlns:a16="http://schemas.microsoft.com/office/drawing/2014/main" id="{F9F08339-B055-4FC4-A03A-4EFE85FEC74B}"/>
              </a:ext>
            </a:extLst>
          </p:cNvPr>
          <p:cNvSpPr>
            <a:spLocks noGrp="1"/>
          </p:cNvSpPr>
          <p:nvPr>
            <p:ph idx="1"/>
          </p:nvPr>
        </p:nvSpPr>
        <p:spPr>
          <a:xfrm>
            <a:off x="4955458" y="2442087"/>
            <a:ext cx="6593075" cy="3972232"/>
          </a:xfrm>
        </p:spPr>
        <p:txBody>
          <a:bodyPr>
            <a:normAutofit fontScale="92500" lnSpcReduction="10000"/>
          </a:bodyPr>
          <a:lstStyle/>
          <a:p>
            <a:pPr marL="0" indent="0">
              <a:lnSpc>
                <a:spcPct val="90000"/>
              </a:lnSpc>
              <a:buNone/>
            </a:pPr>
            <a:r>
              <a:rPr lang="pl-PL" sz="1400" dirty="0"/>
              <a:t>Maria podejmując prace naukowe nad promieniowaniem odkrytym przez Becquerela zastosowała przede wszystkim zamiast kliszy fotograficznej używanej przez uczonego bardzo czuły elektrometr, skonstruowany przez Pierre’a i jego brata Jacques’a Curie. Dzięki temu wynalazkowi stwierdziła, że natężenie promieni Becquerela zależy od zawartości uranu w próbce i jest do niej proporcjonalne. To spostrzeżenie umożliwiło jej wyciągniecie słusznego wniosku, że jest ono właściwością atomową uranu. Kolejnym osiągnięciem Marii było udowodnienie, że poza uranem także tor emituje promieniowanie[d]. Następnie Maria Curie dowiodła, że emisja promieniowania niektórych minerałów zawierających uran (blenda smolista, </a:t>
            </a:r>
            <a:r>
              <a:rPr lang="pl-PL" sz="1400" dirty="0" err="1"/>
              <a:t>chalkolit</a:t>
            </a:r>
            <a:r>
              <a:rPr lang="pl-PL" sz="1400" dirty="0"/>
              <a:t> czy autunit) jest znaczne silniejsza niż wynikałoby to z zawartości uranu w ich składzie. Ponieważ znała skład chemiczny </a:t>
            </a:r>
            <a:r>
              <a:rPr lang="pl-PL" sz="1400" dirty="0" err="1"/>
              <a:t>chalkolitu</a:t>
            </a:r>
            <a:r>
              <a:rPr lang="pl-PL" sz="1400" dirty="0"/>
              <a:t> [Cu(UO2)2(PO4)2·(8–12)H2O] stwierdziła, że tylko uran jest pierwiastkiem promieniotwórczym w tym minerale. Wysunęła więc słuszną hipotezę, że minerał ten musi zawierać domieszkę nowego, nieznanego pierwiastka chemicznego. Maria otrzymała w laboratorium </a:t>
            </a:r>
            <a:r>
              <a:rPr lang="pl-PL" sz="1400" dirty="0" err="1"/>
              <a:t>chalkolit</a:t>
            </a:r>
            <a:r>
              <a:rPr lang="pl-PL" sz="1400" dirty="0"/>
              <a:t> i udowodniła tym samym, że syntetyczny </a:t>
            </a:r>
            <a:r>
              <a:rPr lang="pl-PL" sz="1400" dirty="0" err="1"/>
              <a:t>chalkolit</a:t>
            </a:r>
            <a:r>
              <a:rPr lang="pl-PL" sz="1400" dirty="0"/>
              <a:t> emituje słabsze promieniowanie. Był to dowód eksperymentalny na istnienie nowego pierwiastka chemicznego. Do badań Marii dołączył Pierre Curie. Małżonkowie Curie opracowali metodę wskaźników promieniotwórczych, dzięki czemu określili zdolność promieniowania nowego pierwiastka. Za pomocą przemian chemicznych wyodrębnili nowy, nieznany dotąd pierwiastek chemiczny. 18 lipca 1898 przedstawili dzieło naukowe, w którym donosili o odkryciu polonu (symbol Po, liczba atomowa 84), pierwiastka nazwanego na cześć Polski. Na kolejny sukces małżonkowie Curie nie musieli zbyt długo czekać. 26 grudnia 1898 wspólnie z Gustawem </a:t>
            </a:r>
            <a:r>
              <a:rPr lang="pl-PL" sz="1400" dirty="0" err="1"/>
              <a:t>Bémontem</a:t>
            </a:r>
            <a:r>
              <a:rPr lang="pl-PL" sz="1400" dirty="0"/>
              <a:t> donieśli o odkryciu kolejnego pierwiastka chemicznego – radu (symbol Ra, liczba atomowa 88).</a:t>
            </a:r>
          </a:p>
        </p:txBody>
      </p:sp>
      <p:pic>
        <p:nvPicPr>
          <p:cNvPr id="5" name="Obraz 4">
            <a:extLst>
              <a:ext uri="{FF2B5EF4-FFF2-40B4-BE49-F238E27FC236}">
                <a16:creationId xmlns:a16="http://schemas.microsoft.com/office/drawing/2014/main" id="{54ECD23D-5344-4781-9D92-80310FC38C32}"/>
              </a:ext>
            </a:extLst>
          </p:cNvPr>
          <p:cNvPicPr>
            <a:picLocks noChangeAspect="1"/>
          </p:cNvPicPr>
          <p:nvPr/>
        </p:nvPicPr>
        <p:blipFill rotWithShape="1">
          <a:blip r:embed="rId3"/>
          <a:srcRect l="28899" r="5578" b="1"/>
          <a:stretch/>
        </p:blipFill>
        <p:spPr>
          <a:xfrm>
            <a:off x="20" y="975"/>
            <a:ext cx="4635988" cy="6858000"/>
          </a:xfrm>
          <a:prstGeom prst="rect">
            <a:avLst/>
          </a:prstGeom>
        </p:spPr>
      </p:pic>
    </p:spTree>
    <p:extLst>
      <p:ext uri="{BB962C8B-B14F-4D97-AF65-F5344CB8AC3E}">
        <p14:creationId xmlns:p14="http://schemas.microsoft.com/office/powerpoint/2010/main" val="744188155"/>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84DF7EB-EC9E-4C17-9CF6-9502419EE2B9}"/>
              </a:ext>
            </a:extLst>
          </p:cNvPr>
          <p:cNvSpPr>
            <a:spLocks noGrp="1"/>
          </p:cNvSpPr>
          <p:nvPr>
            <p:ph type="title"/>
          </p:nvPr>
        </p:nvSpPr>
        <p:spPr>
          <a:xfrm>
            <a:off x="685801" y="609600"/>
            <a:ext cx="6143423" cy="1456267"/>
          </a:xfrm>
        </p:spPr>
        <p:txBody>
          <a:bodyPr>
            <a:normAutofit/>
          </a:bodyPr>
          <a:lstStyle/>
          <a:p>
            <a:r>
              <a:rPr lang="pl-PL" dirty="0"/>
              <a:t>Śmierć Pierre’a Curie</a:t>
            </a:r>
          </a:p>
        </p:txBody>
      </p:sp>
      <p:sp>
        <p:nvSpPr>
          <p:cNvPr id="3" name="Symbol zastępczy zawartości 2">
            <a:extLst>
              <a:ext uri="{FF2B5EF4-FFF2-40B4-BE49-F238E27FC236}">
                <a16:creationId xmlns:a16="http://schemas.microsoft.com/office/drawing/2014/main" id="{AFD74CC3-6FAC-456E-991C-10D6CF17056C}"/>
              </a:ext>
            </a:extLst>
          </p:cNvPr>
          <p:cNvSpPr>
            <a:spLocks noGrp="1"/>
          </p:cNvSpPr>
          <p:nvPr>
            <p:ph idx="1"/>
          </p:nvPr>
        </p:nvSpPr>
        <p:spPr>
          <a:xfrm>
            <a:off x="685801" y="2142067"/>
            <a:ext cx="6143423" cy="3649133"/>
          </a:xfrm>
        </p:spPr>
        <p:txBody>
          <a:bodyPr>
            <a:normAutofit/>
          </a:bodyPr>
          <a:lstStyle/>
          <a:p>
            <a:pPr marL="0" indent="0">
              <a:buNone/>
            </a:pPr>
            <a:r>
              <a:rPr lang="pl-PL" dirty="0"/>
              <a:t>W czwartek, 19 kwietnia 1906 Pierre Curie wracając z zebrania Stowarzyszenia Profesorów Wydziałów Nauk Ścisłych zginął potrącony przez konny wóz ciężarowy, miał wtedy 47 lat. Zrozpaczona Maria przez rok prowadziła tzw. „Dziennik żałobny”, w którym opisywała ból, żal i pustkę, jaka jej pozostała po śmierci ukochanego męża, przyjaciela, towarzysza. W maju 1906, 38-letnia Maria dostała katedrę fizyki po mężu. Pierwszy wykład prowadziła 5 listopada 1906. Została tym samym pierwszą kobietą profesorem na paryskiej Sorbonie.</a:t>
            </a:r>
          </a:p>
        </p:txBody>
      </p:sp>
      <p:pic>
        <p:nvPicPr>
          <p:cNvPr id="6" name="Obraz 5">
            <a:extLst>
              <a:ext uri="{FF2B5EF4-FFF2-40B4-BE49-F238E27FC236}">
                <a16:creationId xmlns:a16="http://schemas.microsoft.com/office/drawing/2014/main" id="{F8F22626-D97B-4C40-A353-67B387B3FCFF}"/>
              </a:ext>
            </a:extLst>
          </p:cNvPr>
          <p:cNvPicPr>
            <a:picLocks noChangeAspect="1"/>
          </p:cNvPicPr>
          <p:nvPr/>
        </p:nvPicPr>
        <p:blipFill rotWithShape="1">
          <a:blip r:embed="rId3"/>
          <a:srcRect t="12362" b="29403"/>
          <a:stretch/>
        </p:blipFill>
        <p:spPr>
          <a:xfrm>
            <a:off x="8888133" y="4144246"/>
            <a:ext cx="3302966" cy="2717299"/>
          </a:xfrm>
          <a:custGeom>
            <a:avLst/>
            <a:gdLst/>
            <a:ahLst/>
            <a:cxnLst/>
            <a:rect l="l" t="t" r="r" b="b"/>
            <a:pathLst>
              <a:path w="3039855" h="2500842">
                <a:moveTo>
                  <a:pt x="1663658" y="0"/>
                </a:moveTo>
                <a:cubicBezTo>
                  <a:pt x="2180490" y="0"/>
                  <a:pt x="2642278" y="235674"/>
                  <a:pt x="2947417" y="605417"/>
                </a:cubicBezTo>
                <a:lnTo>
                  <a:pt x="3039855" y="729032"/>
                </a:lnTo>
                <a:lnTo>
                  <a:pt x="3039855" y="2500842"/>
                </a:lnTo>
                <a:lnTo>
                  <a:pt x="226952" y="2500842"/>
                </a:lnTo>
                <a:lnTo>
                  <a:pt x="155401" y="2366679"/>
                </a:lnTo>
                <a:cubicBezTo>
                  <a:pt x="55691" y="2153127"/>
                  <a:pt x="0" y="1914896"/>
                  <a:pt x="0" y="1663658"/>
                </a:cubicBezTo>
                <a:cubicBezTo>
                  <a:pt x="0" y="744845"/>
                  <a:pt x="744845" y="0"/>
                  <a:pt x="1663658" y="0"/>
                </a:cubicBezTo>
                <a:close/>
              </a:path>
            </a:pathLst>
          </a:custGeom>
        </p:spPr>
      </p:pic>
      <p:pic>
        <p:nvPicPr>
          <p:cNvPr id="5" name="Obraz 4">
            <a:extLst>
              <a:ext uri="{FF2B5EF4-FFF2-40B4-BE49-F238E27FC236}">
                <a16:creationId xmlns:a16="http://schemas.microsoft.com/office/drawing/2014/main" id="{57AD0770-3A60-40F7-9B18-AB4FE5ABB1E5}"/>
              </a:ext>
            </a:extLst>
          </p:cNvPr>
          <p:cNvPicPr>
            <a:picLocks noChangeAspect="1"/>
          </p:cNvPicPr>
          <p:nvPr/>
        </p:nvPicPr>
        <p:blipFill rotWithShape="1">
          <a:blip r:embed="rId4"/>
          <a:srcRect t="20672" r="1" b="18949"/>
          <a:stretch/>
        </p:blipFill>
        <p:spPr>
          <a:xfrm>
            <a:off x="8055588" y="-3863"/>
            <a:ext cx="4132754" cy="3445946"/>
          </a:xfrm>
          <a:custGeom>
            <a:avLst/>
            <a:gdLst/>
            <a:ahLst/>
            <a:cxnLst/>
            <a:rect l="l" t="t" r="r" b="b"/>
            <a:pathLst>
              <a:path w="4638368" h="3867534">
                <a:moveTo>
                  <a:pt x="303228" y="0"/>
                </a:moveTo>
                <a:lnTo>
                  <a:pt x="4638368" y="0"/>
                </a:lnTo>
                <a:lnTo>
                  <a:pt x="4638368" y="2952747"/>
                </a:lnTo>
                <a:lnTo>
                  <a:pt x="4585825" y="3013864"/>
                </a:lnTo>
                <a:cubicBezTo>
                  <a:pt x="4103088" y="3538671"/>
                  <a:pt x="3410622" y="3867534"/>
                  <a:pt x="2641346" y="3867534"/>
                </a:cubicBezTo>
                <a:cubicBezTo>
                  <a:pt x="1182571" y="3867534"/>
                  <a:pt x="0" y="2684963"/>
                  <a:pt x="0" y="1226188"/>
                </a:cubicBezTo>
                <a:cubicBezTo>
                  <a:pt x="0" y="815907"/>
                  <a:pt x="93544" y="427475"/>
                  <a:pt x="260466" y="81056"/>
                </a:cubicBezTo>
                <a:close/>
              </a:path>
            </a:pathLst>
          </a:custGeom>
        </p:spPr>
      </p:pic>
    </p:spTree>
    <p:extLst>
      <p:ext uri="{BB962C8B-B14F-4D97-AF65-F5344CB8AC3E}">
        <p14:creationId xmlns:p14="http://schemas.microsoft.com/office/powerpoint/2010/main" val="274122191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02DC1F2-56B4-4A50-A61D-B82544B4A43F}"/>
              </a:ext>
            </a:extLst>
          </p:cNvPr>
          <p:cNvSpPr>
            <a:spLocks noGrp="1"/>
          </p:cNvSpPr>
          <p:nvPr>
            <p:ph type="title"/>
          </p:nvPr>
        </p:nvSpPr>
        <p:spPr>
          <a:xfrm>
            <a:off x="632651" y="643465"/>
            <a:ext cx="3746091" cy="5571072"/>
          </a:xfrm>
        </p:spPr>
        <p:txBody>
          <a:bodyPr>
            <a:normAutofit/>
          </a:bodyPr>
          <a:lstStyle/>
          <a:p>
            <a:r>
              <a:rPr lang="pl-PL" dirty="0"/>
              <a:t>Druga Nagroda Nobla i skandal z Paulem </a:t>
            </a:r>
            <a:r>
              <a:rPr lang="pl-PL" dirty="0" err="1"/>
              <a:t>Langevine</a:t>
            </a:r>
            <a:endParaRPr lang="pl-PL" dirty="0"/>
          </a:p>
        </p:txBody>
      </p:sp>
      <p:sp>
        <p:nvSpPr>
          <p:cNvPr id="3" name="Symbol zastępczy zawartości 2">
            <a:extLst>
              <a:ext uri="{FF2B5EF4-FFF2-40B4-BE49-F238E27FC236}">
                <a16:creationId xmlns:a16="http://schemas.microsoft.com/office/drawing/2014/main" id="{8CDE49C6-20A4-48BB-ABA1-BB69E64BDD60}"/>
              </a:ext>
            </a:extLst>
          </p:cNvPr>
          <p:cNvSpPr>
            <a:spLocks noGrp="1"/>
          </p:cNvSpPr>
          <p:nvPr>
            <p:ph idx="1"/>
          </p:nvPr>
        </p:nvSpPr>
        <p:spPr>
          <a:xfrm>
            <a:off x="4709650" y="643464"/>
            <a:ext cx="6838883" cy="3731891"/>
          </a:xfrm>
        </p:spPr>
        <p:txBody>
          <a:bodyPr>
            <a:normAutofit fontScale="92500" lnSpcReduction="20000"/>
          </a:bodyPr>
          <a:lstStyle/>
          <a:p>
            <a:pPr>
              <a:lnSpc>
                <a:spcPct val="90000"/>
              </a:lnSpc>
            </a:pPr>
            <a:r>
              <a:rPr lang="pl-PL" sz="1400" dirty="0"/>
              <a:t>Po śmierci Pierre’a Maria oddała się całkowicie pracy: otrzymała rad w stanie metalicznym, opracowała i udoskonaliła metody izolowania i otrzymywania nowych substancji, podała definicję międzynarodowego wzorca radu. Brała także czynny udział w konferencjach i spotkaniach międzynarodowych m.in. w konferencji Solvaya. Wspólnie z grupą przyjaciół stworzyła szkołę, gdzie dzieci uczono w nowatorski sposób (w laboratoriach, muzeach, teatrach). W 1911 Maria zgłosiła swoją kandydaturę do Francuskiej Akademii Nauk, ale przepadła w głosowaniu. Warto w tym miejscu podkreślić, że Maria była laureatką Nagrody Nobla, trzykrotną laureatką Akademii Nauk w Paryżu, posiadała doktoraty honorowe uniwersytetów m.in. w Edynburgu, Genewie, Manchesterze, była członkiem Akademii Nauk w Petersburgu, Bolonii, Pradze, członkiem Akademii Umiejętności w Krakowie. Zwyciężyła jednak </a:t>
            </a:r>
            <a:r>
              <a:rPr lang="pl-PL" sz="1400" dirty="0" err="1"/>
              <a:t>seksistowska</a:t>
            </a:r>
            <a:r>
              <a:rPr lang="pl-PL" sz="1400" dirty="0"/>
              <a:t> postawa wobec kobiet i ksenofobiczna postawa wobec cudzoziemców. Pierwszą kobietę członkowie Akademii Nauk przyjęli ponad pół wieku później, w 1962. Była nią </a:t>
            </a:r>
            <a:r>
              <a:rPr lang="pl-PL" sz="1400" dirty="0" err="1"/>
              <a:t>Marguerite</a:t>
            </a:r>
            <a:r>
              <a:rPr lang="pl-PL" sz="1400" dirty="0"/>
              <a:t> </a:t>
            </a:r>
            <a:r>
              <a:rPr lang="pl-PL" sz="1400" dirty="0" err="1"/>
              <a:t>Perey</a:t>
            </a:r>
            <a:r>
              <a:rPr lang="pl-PL" sz="1400" dirty="0"/>
              <a:t>, doktorantka Marii Skłodowskiej-Curie.</a:t>
            </a:r>
          </a:p>
          <a:p>
            <a:pPr>
              <a:lnSpc>
                <a:spcPct val="90000"/>
              </a:lnSpc>
            </a:pPr>
            <a:endParaRPr lang="pl-PL" sz="1400" dirty="0"/>
          </a:p>
          <a:p>
            <a:pPr>
              <a:lnSpc>
                <a:spcPct val="90000"/>
              </a:lnSpc>
            </a:pPr>
            <a:r>
              <a:rPr lang="pl-PL" sz="1400" dirty="0"/>
              <a:t>Wkrótce po porażce w Akademii ujawniony został romans Marii Skłodowskiej-Curie z fizykiem francuskim Paulem </a:t>
            </a:r>
            <a:r>
              <a:rPr lang="pl-PL" sz="1400" dirty="0" err="1"/>
              <a:t>Langevinem</a:t>
            </a:r>
            <a:r>
              <a:rPr lang="pl-PL" sz="1400" dirty="0"/>
              <a:t>, który trwał około roku, w latach 1910–1911. </a:t>
            </a:r>
            <a:r>
              <a:rPr lang="pl-PL" sz="1400" dirty="0" err="1"/>
              <a:t>Langevin</a:t>
            </a:r>
            <a:r>
              <a:rPr lang="pl-PL" sz="1400" dirty="0"/>
              <a:t> był żonaty i porzucił swoją rodzinę. Maria Skłodowska-Curie w oczach prasy, zwłaszcza brukowej, była osobą rozbijającą rodzinę </a:t>
            </a:r>
            <a:r>
              <a:rPr lang="pl-PL" sz="1400" dirty="0" err="1"/>
              <a:t>Langevinów</a:t>
            </a:r>
            <a:r>
              <a:rPr lang="pl-PL" sz="1400" dirty="0"/>
              <a:t>, w dodatku była od Paula o 4 lata starsza, a poza tym była cudzoziemką. Michel </a:t>
            </a:r>
            <a:r>
              <a:rPr lang="pl-PL" sz="1400" dirty="0" err="1"/>
              <a:t>Langevin</a:t>
            </a:r>
            <a:r>
              <a:rPr lang="pl-PL" sz="1400" dirty="0"/>
              <a:t>, wnuk Paula, ożenił się wiele lat później z </a:t>
            </a:r>
            <a:r>
              <a:rPr lang="pl-PL" sz="1400" dirty="0" err="1"/>
              <a:t>Hélène</a:t>
            </a:r>
            <a:r>
              <a:rPr lang="pl-PL" sz="1400" dirty="0"/>
              <a:t> Joliot, wnuczką Marii Skłodowskiej-Curie. Oboje byli, podobnie jak ich rodzice i dziadkowie, naukowcami (w ich przypadku – fizykami nuklearnymi). </a:t>
            </a:r>
            <a:r>
              <a:rPr lang="pl-PL" sz="1400" dirty="0" err="1"/>
              <a:t>Hélène</a:t>
            </a:r>
            <a:r>
              <a:rPr lang="pl-PL" sz="1400" dirty="0"/>
              <a:t> </a:t>
            </a:r>
            <a:r>
              <a:rPr lang="pl-PL" sz="1400" dirty="0" err="1"/>
              <a:t>Langevin</a:t>
            </a:r>
            <a:r>
              <a:rPr lang="pl-PL" sz="1400" dirty="0"/>
              <a:t>-Joliot jest obecnie emerytowaną dyrektorką badań w Centre </a:t>
            </a:r>
            <a:r>
              <a:rPr lang="pl-PL" sz="1400" dirty="0" err="1"/>
              <a:t>national</a:t>
            </a:r>
            <a:r>
              <a:rPr lang="pl-PL" sz="1400" dirty="0"/>
              <a:t> de la </a:t>
            </a:r>
            <a:r>
              <a:rPr lang="pl-PL" sz="1400" dirty="0" err="1"/>
              <a:t>recherche</a:t>
            </a:r>
            <a:r>
              <a:rPr lang="pl-PL" sz="1400" dirty="0"/>
              <a:t> </a:t>
            </a:r>
            <a:r>
              <a:rPr lang="pl-PL" sz="1400" dirty="0" err="1"/>
              <a:t>scientifique</a:t>
            </a:r>
            <a:r>
              <a:rPr lang="pl-PL" sz="1400" dirty="0"/>
              <a:t> w Paryżu.</a:t>
            </a:r>
          </a:p>
        </p:txBody>
      </p:sp>
      <p:pic>
        <p:nvPicPr>
          <p:cNvPr id="4" name="Obraz 3">
            <a:extLst>
              <a:ext uri="{FF2B5EF4-FFF2-40B4-BE49-F238E27FC236}">
                <a16:creationId xmlns:a16="http://schemas.microsoft.com/office/drawing/2014/main" id="{B7AB8F8E-D8B3-43C6-A116-AC5896CE872B}"/>
              </a:ext>
            </a:extLst>
          </p:cNvPr>
          <p:cNvPicPr>
            <a:picLocks noChangeAspect="1"/>
          </p:cNvPicPr>
          <p:nvPr/>
        </p:nvPicPr>
        <p:blipFill>
          <a:blip r:embed="rId3"/>
          <a:stretch>
            <a:fillRect/>
          </a:stretch>
        </p:blipFill>
        <p:spPr>
          <a:xfrm>
            <a:off x="6641183" y="4542503"/>
            <a:ext cx="2975820" cy="1672033"/>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86908069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klepienie niebieskie">
  <a:themeElements>
    <a:clrScheme name="Sklepienie niebieskie">
      <a:dk1>
        <a:sysClr val="windowText" lastClr="000000"/>
      </a:dk1>
      <a:lt1>
        <a:sysClr val="window" lastClr="FFFFFF"/>
      </a:lt1>
      <a:dk2>
        <a:srgbClr val="3F296A"/>
      </a:dk2>
      <a:lt2>
        <a:srgbClr val="EBEBEB"/>
      </a:lt2>
      <a:accent1>
        <a:srgbClr val="E84574"/>
      </a:accent1>
      <a:accent2>
        <a:srgbClr val="798FF2"/>
      </a:accent2>
      <a:accent3>
        <a:srgbClr val="95C369"/>
      </a:accent3>
      <a:accent4>
        <a:srgbClr val="EE875A"/>
      </a:accent4>
      <a:accent5>
        <a:srgbClr val="C363E8"/>
      </a:accent5>
      <a:accent6>
        <a:srgbClr val="6AADC8"/>
      </a:accent6>
      <a:hlink>
        <a:srgbClr val="FE80C7"/>
      </a:hlink>
      <a:folHlink>
        <a:srgbClr val="FBA3EC"/>
      </a:folHlink>
    </a:clrScheme>
    <a:fontScheme name="Sklepienie niebieski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klepienie niebieskie">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61DDDE80-2DFA-4F2A-B66F-72059846BDAA}"/>
    </a:ext>
  </a:extLst>
</a:theme>
</file>

<file path=docProps/app.xml><?xml version="1.0" encoding="utf-8"?>
<Properties xmlns="http://schemas.openxmlformats.org/officeDocument/2006/extended-properties" xmlns:vt="http://schemas.openxmlformats.org/officeDocument/2006/docPropsVTypes">
  <TotalTime>3</TotalTime>
  <Words>2247</Words>
  <Application>Microsoft Office PowerPoint</Application>
  <PresentationFormat>Panoramiczny</PresentationFormat>
  <Paragraphs>36</Paragraphs>
  <Slides>14</Slides>
  <Notes>0</Notes>
  <HiddenSlides>0</HiddenSlides>
  <MMClips>0</MMClips>
  <ScaleCrop>false</ScaleCrop>
  <HeadingPairs>
    <vt:vector size="6" baseType="variant">
      <vt:variant>
        <vt:lpstr>Używane czcionki</vt:lpstr>
      </vt:variant>
      <vt:variant>
        <vt:i4>3</vt:i4>
      </vt:variant>
      <vt:variant>
        <vt:lpstr>Motyw</vt:lpstr>
      </vt:variant>
      <vt:variant>
        <vt:i4>1</vt:i4>
      </vt:variant>
      <vt:variant>
        <vt:lpstr>Tytuły slajdów</vt:lpstr>
      </vt:variant>
      <vt:variant>
        <vt:i4>14</vt:i4>
      </vt:variant>
    </vt:vector>
  </HeadingPairs>
  <TitlesOfParts>
    <vt:vector size="18" baseType="lpstr">
      <vt:lpstr>Arial</vt:lpstr>
      <vt:lpstr>Calibri</vt:lpstr>
      <vt:lpstr>Calibri Light</vt:lpstr>
      <vt:lpstr>Sklepienie niebieskie</vt:lpstr>
      <vt:lpstr>Maria Skłodowska-Curie</vt:lpstr>
      <vt:lpstr>Maria Skłodowska-Curie</vt:lpstr>
      <vt:lpstr>Dzieciństwo i młodość w Polsce</vt:lpstr>
      <vt:lpstr>Dzieciństwo i młodość w Polsce</vt:lpstr>
      <vt:lpstr>Studia na Sorbonie i Pierre Curie</vt:lpstr>
      <vt:lpstr>Odkrycie polonu i radu</vt:lpstr>
      <vt:lpstr>Odkrycie polonu i radu</vt:lpstr>
      <vt:lpstr>Śmierć Pierre’a Curie</vt:lpstr>
      <vt:lpstr>Druga Nagroda Nobla i skandal z Paulem Langevine</vt:lpstr>
      <vt:lpstr>Druga Nagroda Nobla i skandal z Paulem Langevine</vt:lpstr>
      <vt:lpstr>Instytut Radowy</vt:lpstr>
      <vt:lpstr>I wojna światowa</vt:lpstr>
      <vt:lpstr>Dwudziestolecie międzywojenne</vt:lpstr>
      <vt:lpstr>Prezentacja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Maria Skłodowska-Curie</dc:title>
  <dc:creator>Zuzanna Matusiak</dc:creator>
  <cp:lastModifiedBy>Zuzanna Matusiak</cp:lastModifiedBy>
  <cp:revision>1</cp:revision>
  <dcterms:created xsi:type="dcterms:W3CDTF">2020-10-20T20:25:40Z</dcterms:created>
  <dcterms:modified xsi:type="dcterms:W3CDTF">2020-10-20T20:29:21Z</dcterms:modified>
</cp:coreProperties>
</file>