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9" r:id="rId3"/>
    <p:sldId id="260" r:id="rId4"/>
    <p:sldId id="258" r:id="rId5"/>
    <p:sldId id="262" r:id="rId6"/>
    <p:sldId id="263" r:id="rId7"/>
    <p:sldId id="264" r:id="rId8"/>
    <p:sldId id="265" r:id="rId9"/>
    <p:sldId id="261" r:id="rId10"/>
    <p:sldId id="257" r:id="rId11"/>
    <p:sldId id="267" r:id="rId12"/>
    <p:sldId id="26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ECEF1-24BE-43C3-B018-6A424E33F105}" v="348" dt="2020-11-04T19:05:47.719"/>
    <p1510:client id="{8E35648A-9422-4D58-BA6D-47256EB151CF}" v="182" dt="2020-11-05T15:42:21.731"/>
    <p1510:client id="{9A8BBF0A-3991-4362-A07E-8A81A1724FCC}" v="264" dt="2020-11-05T19:32:23.764"/>
    <p1510:client id="{A8FA4CBF-98E2-44D8-A289-1BB8CC88C26B}" v="2" dt="2020-11-05T17:22:57.010"/>
    <p1510:client id="{C49FF7EA-4312-4644-974B-412B2632A7D8}" v="5" dt="2020-11-05T07:05:17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0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30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5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65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5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7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1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8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4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35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, kobieta, patrzenie, trzymający&#10;&#10;Opis wygenerowany automatycznie">
            <a:extLst>
              <a:ext uri="{FF2B5EF4-FFF2-40B4-BE49-F238E27FC236}">
                <a16:creationId xmlns:a16="http://schemas.microsoft.com/office/drawing/2014/main" id="{9C35443A-FF5B-4007-8BBC-9285BFF903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32917" r="6432" b="270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ea typeface="+mj-lt"/>
                <a:cs typeface="Courier New"/>
              </a:rPr>
              <a:t>Maria Skłodowska-Curie</a:t>
            </a:r>
            <a:endParaRPr lang="pl-PL" dirty="0">
              <a:ea typeface="+mj-lt"/>
              <a:cs typeface="+mj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pl-PL" dirty="0">
                <a:ea typeface="+mj-lt"/>
                <a:cs typeface="+mj-lt"/>
              </a:rPr>
              <a:t>Wykonał </a:t>
            </a:r>
            <a:r>
              <a:rPr lang="pl-PL" err="1">
                <a:ea typeface="+mj-lt"/>
                <a:cs typeface="+mj-lt"/>
              </a:rPr>
              <a:t>tymoteusz</a:t>
            </a:r>
            <a:r>
              <a:rPr lang="pl-PL" dirty="0">
                <a:ea typeface="+mj-lt"/>
                <a:cs typeface="+mj-lt"/>
              </a:rPr>
              <a:t> grudzień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8FC27C-33DC-4B78-A024-C023CCD21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pl-PL" sz="3600">
                <a:latin typeface="Courier New"/>
                <a:cs typeface="Courier New"/>
              </a:rPr>
              <a:t>Osiągnięcia naukowe Marii Skłodowskiej-Curie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F3C888-5AC5-4A6E-AAEE-F7A28869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636" y="2004821"/>
            <a:ext cx="6399930" cy="14196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>
                <a:latin typeface="Courier New"/>
                <a:cs typeface="Courier New"/>
              </a:rPr>
              <a:t>Maria to dwukrotna </a:t>
            </a:r>
            <a:r>
              <a:rPr lang="pl-PL" err="1">
                <a:latin typeface="Courier New"/>
                <a:cs typeface="Courier New"/>
              </a:rPr>
              <a:t>laurelatka</a:t>
            </a:r>
            <a:r>
              <a:rPr lang="pl-PL">
                <a:latin typeface="Courier New"/>
                <a:cs typeface="Courier New"/>
              </a:rPr>
              <a:t> do nagrody nobla za odkrycie </a:t>
            </a:r>
            <a:r>
              <a:rPr lang="pl-PL" err="1">
                <a:latin typeface="Courier New"/>
                <a:cs typeface="Courier New"/>
              </a:rPr>
              <a:t>dwuch</a:t>
            </a:r>
            <a:r>
              <a:rPr lang="pl-PL">
                <a:latin typeface="Courier New"/>
                <a:cs typeface="Courier New"/>
              </a:rPr>
              <a:t> pierwiastków polon i rad  </a:t>
            </a:r>
          </a:p>
        </p:txBody>
      </p:sp>
    </p:spTree>
    <p:extLst>
      <p:ext uri="{BB962C8B-B14F-4D97-AF65-F5344CB8AC3E}">
        <p14:creationId xmlns:p14="http://schemas.microsoft.com/office/powerpoint/2010/main" val="23812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9B4C97-9471-4D27-BDC0-87A31BB1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82789" y="2500593"/>
            <a:ext cx="15005423" cy="1400530"/>
          </a:xfrm>
        </p:spPr>
        <p:txBody>
          <a:bodyPr/>
          <a:lstStyle/>
          <a:p>
            <a:pPr algn="ctr"/>
            <a:r>
              <a:rPr lang="pl-PL" sz="7200">
                <a:latin typeface="Courier New"/>
                <a:cs typeface="Courier New"/>
              </a:rPr>
              <a:t>Dzękuję za uwagę</a:t>
            </a:r>
            <a:br>
              <a:rPr lang="pl-PL" sz="7200" dirty="0">
                <a:latin typeface="Courier New"/>
              </a:rPr>
            </a:br>
            <a:endParaRPr lang="pl-PL" sz="6600"/>
          </a:p>
        </p:txBody>
      </p:sp>
    </p:spTree>
    <p:extLst>
      <p:ext uri="{BB962C8B-B14F-4D97-AF65-F5344CB8AC3E}">
        <p14:creationId xmlns:p14="http://schemas.microsoft.com/office/powerpoint/2010/main" val="69758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1499C-4313-4BFA-9170-A42D4066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urier New"/>
                <a:cs typeface="Courier New"/>
              </a:rPr>
              <a:t>Spis treści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498459-38B8-4EAE-825E-C3246E445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472" y="1914525"/>
            <a:ext cx="2956391" cy="957262"/>
          </a:xfrm>
        </p:spPr>
        <p:txBody>
          <a:bodyPr/>
          <a:lstStyle/>
          <a:p>
            <a:r>
              <a:rPr lang="pl-PL" sz="2800" dirty="0">
                <a:latin typeface="Courier New"/>
                <a:cs typeface="Courier New"/>
              </a:rPr>
              <a:t>Informacje brałem </a:t>
            </a:r>
            <a:r>
              <a:rPr lang="pl-PL" sz="2800">
                <a:latin typeface="Courier New"/>
                <a:cs typeface="Courier New"/>
              </a:rPr>
              <a:t>ze stron 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29B44A8-5308-4533-8F02-B13D18F8DB3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42938" y="2867025"/>
            <a:ext cx="2936875" cy="3389313"/>
          </a:xfrm>
        </p:spPr>
        <p:txBody>
          <a:bodyPr/>
          <a:lstStyle/>
          <a:p>
            <a:r>
              <a:rPr lang="pl-PL" sz="2000">
                <a:latin typeface="Courier New"/>
                <a:cs typeface="Courier New"/>
              </a:rPr>
              <a:t>Wikipedja </a:t>
            </a:r>
          </a:p>
          <a:p>
            <a:r>
              <a:rPr lang="pl-PL" sz="2000">
                <a:latin typeface="Courier New"/>
                <a:ea typeface="+mj-lt"/>
                <a:cs typeface="+mj-lt"/>
              </a:rPr>
              <a:t>pw.edu</a:t>
            </a:r>
            <a:endParaRPr lang="pl-PL" sz="2000"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8684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AE3994-5891-4327-A04C-25B11795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pl-PL" sz="3600">
                <a:ea typeface="+mj-lt"/>
                <a:cs typeface="Courier New"/>
              </a:rPr>
              <a:t>Co warto wiedzieć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89C739-4557-429F-96DA-718B59CF9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>
                <a:latin typeface="Courier New"/>
                <a:ea typeface="+mj-lt"/>
                <a:cs typeface="+mj-lt"/>
              </a:rPr>
              <a:t>Maria Salomea Skłodowska-Curie – polska fizyk i chemik, dwukrotna laureatka Nagrody Nobla. W 1891 Maria Skłodowska wyjechała z Królestwa Polskiego do Paryża, by podjąć studia na Sorbonie; następnie rozwinęła tam swoją karierę naukową. Była prekursorką nowej gałęzi chemii – </a:t>
            </a:r>
            <a:r>
              <a:rPr lang="pl-PL" err="1">
                <a:latin typeface="Courier New"/>
                <a:ea typeface="+mj-lt"/>
                <a:cs typeface="+mj-lt"/>
              </a:rPr>
              <a:t>radiochemi</a:t>
            </a:r>
            <a:endParaRPr lang="pl-PL">
              <a:latin typeface="Courier New"/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endParaRPr lang="pl-PL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1288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A10C01-011E-4CEC-AF7B-187164A0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pl-PL" sz="3600">
                <a:latin typeface="Courier New"/>
                <a:cs typeface="Courier New"/>
              </a:rPr>
              <a:t>Data i miejsce urodzenia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1C2EE0-F221-404C-BF92-CCCBAA5F8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pl-PL">
                <a:latin typeface="Courier New"/>
                <a:ea typeface="+mj-lt"/>
                <a:cs typeface="+mj-lt"/>
              </a:rPr>
              <a:t>Data i miejsce : 7 listopada 1867, Warszawa</a:t>
            </a:r>
            <a:endParaRPr lang="pl-PL">
              <a:latin typeface="Courier New"/>
              <a:cs typeface="Courier New"/>
            </a:endParaRPr>
          </a:p>
          <a:p>
            <a:pPr>
              <a:buClr>
                <a:srgbClr val="8AD0D6"/>
              </a:buClr>
            </a:pPr>
            <a:r>
              <a:rPr lang="pl-PL">
                <a:latin typeface="Courier New"/>
                <a:ea typeface="+mj-lt"/>
                <a:cs typeface="+mj-lt"/>
              </a:rPr>
              <a:t>Data i miejsce śmierci: 4 lipca 1934, </a:t>
            </a:r>
            <a:r>
              <a:rPr lang="pl-PL" err="1">
                <a:latin typeface="Courier New"/>
                <a:ea typeface="+mj-lt"/>
                <a:cs typeface="+mj-lt"/>
              </a:rPr>
              <a:t>Sancellemoz</a:t>
            </a:r>
            <a:endParaRPr lang="pl-PL">
              <a:latin typeface="Courier New"/>
            </a:endParaRPr>
          </a:p>
          <a:p>
            <a:pPr>
              <a:buClr>
                <a:srgbClr val="8AD0D6"/>
              </a:buClr>
            </a:pPr>
            <a:endParaRPr lang="pl-PL"/>
          </a:p>
          <a:p>
            <a:pPr>
              <a:buClr>
                <a:srgbClr val="8AD0D6"/>
              </a:buClr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06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86E817D-24FC-4877-A50E-EF07D0E7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854734" cy="5248656"/>
          </a:xfrm>
        </p:spPr>
        <p:txBody>
          <a:bodyPr anchor="ctr">
            <a:normAutofit/>
          </a:bodyPr>
          <a:lstStyle/>
          <a:p>
            <a:pPr algn="ctr"/>
            <a:r>
              <a:rPr lang="pl-PL" sz="3600">
                <a:latin typeface="Courier New"/>
                <a:cs typeface="Courier New"/>
              </a:rPr>
              <a:t>Wykształcenie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D8BC4D-1CFD-4DAC-8541-53D0FB72B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>
                <a:latin typeface="Courier New"/>
                <a:ea typeface="+mj-lt"/>
                <a:cs typeface="+mj-lt"/>
              </a:rPr>
              <a:t>Ukończyła szkołę średnią w Warszawie ze złotym medalem, po czym przez osiem lat była nauczycielką. Wstępne przygotowania do badań eksperymentalnych z chemii i fizyki odbyła w laboratorium przy Muzeum Przemysłu i Rolnictwa w Warszawie.</a:t>
            </a:r>
          </a:p>
        </p:txBody>
      </p:sp>
    </p:spTree>
    <p:extLst>
      <p:ext uri="{BB962C8B-B14F-4D97-AF65-F5344CB8AC3E}">
        <p14:creationId xmlns:p14="http://schemas.microsoft.com/office/powerpoint/2010/main" val="335415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2A152C-3AB8-40A3-851D-5C45A880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768" y="572116"/>
            <a:ext cx="6249784" cy="1641986"/>
          </a:xfrm>
        </p:spPr>
        <p:txBody>
          <a:bodyPr>
            <a:normAutofit/>
          </a:bodyPr>
          <a:lstStyle/>
          <a:p>
            <a:r>
              <a:rPr lang="pl-PL" sz="3600">
                <a:latin typeface="Courier New"/>
                <a:ea typeface="+mj-lt"/>
                <a:cs typeface="+mj-lt"/>
              </a:rPr>
              <a:t>Od czego zaczęła się jej wielka kariera?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12218BB-D140-4A82-8A18-8D903E6BC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2224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54089D-779D-46F6-81CB-EA9C1269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C9DD35-7FEA-48F9-8ECC-53E7094B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1990725"/>
            <a:ext cx="6249784" cy="4829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>
                <a:latin typeface="Courier New"/>
                <a:ea typeface="+mj-lt"/>
                <a:cs typeface="+mj-lt"/>
              </a:rPr>
              <a:t>Choć Marię Skłodowską-Curie kojarzymy z badań nad promieniotwórczością, nie oznacza to, że interesowała się nią od początku swojej kariery naukowej. Wcześniej zajmowała się magnetycznymi właściwościami hartowanej stali. A potem musiała znaleźć temat doktoratu. W trakcie poszukiwań trafiła na wyniki doświadczeń Henriego Becquerela. Francuz odkrył, że sole uranu samorzutnie wysyłają nieznane dotąd promienie. Trzydziestoletnia wówczas Polka postanowiła w ramach doktoratu kontynuować badania nad tym zjawiskiem.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30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C847A-A618-45AB-AD69-673A04AE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686" y="652743"/>
            <a:ext cx="9404723" cy="1400530"/>
          </a:xfrm>
        </p:spPr>
        <p:txBody>
          <a:bodyPr/>
          <a:lstStyle/>
          <a:p>
            <a:r>
              <a:rPr lang="pl-PL">
                <a:latin typeface="Courier New"/>
                <a:ea typeface="+mj-lt"/>
                <a:cs typeface="+mj-lt"/>
              </a:rPr>
              <a:t>Jak i z kim odkryła nowe pierwiastki?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B3318E-95A4-4F2C-A8E2-5E92BA60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latin typeface="Courier New"/>
                <a:ea typeface="+mj-lt"/>
                <a:cs typeface="+mj-lt"/>
              </a:rPr>
              <a:t>Polka poddawała testom różne minerały. Okazało się, że próbki zawierające tor lub uran były promieniotwórcze. Z doświadczeń zaczęło też jednak wynikać, że na siłę promieniowania – poza zawartością uranu i toru – wpływa coś jeszcze. To podsunęło myśl iście rewolucyjną – o istnieniu nieznanego dotąd pierwiastka. Od tej pory Skłodowska-Curie kontynuowała już swoje badania wraz z mężem, </a:t>
            </a:r>
            <a:r>
              <a:rPr lang="pl-PL" err="1">
                <a:latin typeface="Courier New"/>
                <a:ea typeface="+mj-lt"/>
                <a:cs typeface="+mj-lt"/>
              </a:rPr>
              <a:t>Pierrem</a:t>
            </a:r>
            <a:r>
              <a:rPr lang="pl-PL">
                <a:latin typeface="Courier New"/>
                <a:ea typeface="+mj-lt"/>
                <a:cs typeface="+mj-lt"/>
              </a:rPr>
              <a:t>. Dzięki niej wydzielali ze smółki kolejne składniki i mierzyli ich promieniotwórczość. W trakcie tych badań jasne stało się, że szukają nie jednego, ale dwóch pierwiastków. W lipcu 1898 roku ogłosili odkrycie polonu, w grudniu tego samego roku – radu.</a:t>
            </a:r>
            <a:r>
              <a:rPr lang="pl-PL" dirty="0">
                <a:ea typeface="+mj-lt"/>
                <a:cs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803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827E62-1234-47FD-A6C9-892C6D9A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986" y="500343"/>
            <a:ext cx="8947523" cy="1400530"/>
          </a:xfrm>
        </p:spPr>
        <p:txBody>
          <a:bodyPr/>
          <a:lstStyle/>
          <a:p>
            <a:r>
              <a:rPr lang="pl-PL">
                <a:latin typeface="Courier New"/>
                <a:ea typeface="+mj-lt"/>
                <a:cs typeface="+mj-lt"/>
              </a:rPr>
              <a:t>Dlaczego mogła nie dostać Nagrody Nobla?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3CCC02-A4A6-4D2B-A57C-8286644E5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latin typeface="Courier New"/>
                <a:ea typeface="+mj-lt"/>
                <a:cs typeface="+mj-lt"/>
              </a:rPr>
              <a:t>Mimo że Maria i Pierre pracowali razem (sami podkreślali to w sprawozdaniach z badań, używając liczby mnogiej, podkreślała to też ich córka </a:t>
            </a:r>
            <a:r>
              <a:rPr lang="pl-PL" err="1">
                <a:latin typeface="Courier New"/>
                <a:ea typeface="+mj-lt"/>
                <a:cs typeface="+mj-lt"/>
              </a:rPr>
              <a:t>Irène</a:t>
            </a:r>
            <a:r>
              <a:rPr lang="pl-PL">
                <a:latin typeface="Courier New"/>
                <a:ea typeface="+mj-lt"/>
                <a:cs typeface="+mj-lt"/>
              </a:rPr>
              <a:t>), tylko on został za odkrycie promieniotwórczości zgłoszony do Komitetu Nagród Nobla. Napisał jednak list, w którym zażyczył sobie: „bym był brany pod uwagę wspólnie z panią Curie, w uznaniu dla naszych wspólnych badań nad ciałami promieniotwórczymi”. Życzenie zostało spełnione i w 1903 roku Maria, Pierre oraz Henri Becquerel otrzymali Nagrodę Nobla z fizyki.</a:t>
            </a:r>
          </a:p>
        </p:txBody>
      </p:sp>
    </p:spTree>
    <p:extLst>
      <p:ext uri="{BB962C8B-B14F-4D97-AF65-F5344CB8AC3E}">
        <p14:creationId xmlns:p14="http://schemas.microsoft.com/office/powerpoint/2010/main" val="251129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C63835-C0BF-4772-B807-EA43C685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769" y="48241"/>
            <a:ext cx="2911228" cy="243256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3600">
                <a:latin typeface="Courier New"/>
                <a:ea typeface="+mj-lt"/>
                <a:cs typeface="+mj-lt"/>
              </a:rPr>
              <a:t>Za co otrzymała drugą Nagrodę Nobla?</a:t>
            </a:r>
          </a:p>
        </p:txBody>
      </p:sp>
      <p:pic>
        <p:nvPicPr>
          <p:cNvPr id="5" name="Obraz 5" descr="Obraz zawierający osoba, zdjęcie, pozujący, grupa&#10;&#10;Opis wygenerowany automatycznie">
            <a:extLst>
              <a:ext uri="{FF2B5EF4-FFF2-40B4-BE49-F238E27FC236}">
                <a16:creationId xmlns:a16="http://schemas.microsoft.com/office/drawing/2014/main" id="{0A6AA018-EEAB-4867-8F6B-6196D1AAC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6" r="14587" b="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99DB8D-0BC9-4E2A-9D3A-6596EBA4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" y="2647950"/>
            <a:ext cx="4559053" cy="4162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>
                <a:latin typeface="Courier New"/>
                <a:ea typeface="+mj-lt"/>
                <a:cs typeface="+mj-lt"/>
              </a:rPr>
              <a:t>Skłodowska-Curie kontynuowała swoje badania, także po tragicznej śmierci męża (1906). W 1910 roku zaowocowało to otrzymaniem radu już nie w formie chlorku, tylko po prostu metalu. Rok później za wydzielenie czystego radu i uzyskanie go w postaci krystalicznej przyznano Marii drugą Nagrodę Nobla, tym razem z chemii.</a:t>
            </a:r>
            <a:endParaRPr lang="pl-PL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pl-PL" sz="1700" dirty="0">
              <a:latin typeface="Courier New"/>
              <a:cs typeface="Courier New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149220C-E286-4128-A72D-244F1A7DF50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solidFill>
                <a:srgbClr val="3C3C4C"/>
              </a:solidFill>
              <a:latin typeface="adagio_slab"/>
            </a:endParaRPr>
          </a:p>
        </p:txBody>
      </p:sp>
    </p:spTree>
    <p:extLst>
      <p:ext uri="{BB962C8B-B14F-4D97-AF65-F5344CB8AC3E}">
        <p14:creationId xmlns:p14="http://schemas.microsoft.com/office/powerpoint/2010/main" val="312088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405C80-EAA6-41BB-8D3B-DA074C5B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52718"/>
            <a:ext cx="8947523" cy="1400530"/>
          </a:xfrm>
        </p:spPr>
        <p:txBody>
          <a:bodyPr/>
          <a:lstStyle/>
          <a:p>
            <a:r>
              <a:rPr lang="pl-PL" sz="3600">
                <a:latin typeface="Courier New"/>
                <a:ea typeface="+mj-lt"/>
                <a:cs typeface="+mj-lt"/>
              </a:rPr>
              <a:t>Pierwiastki odkryte przez Marię Skłodowską Cirie</a:t>
            </a:r>
            <a:br>
              <a:rPr lang="pl-PL" sz="3600" dirty="0">
                <a:latin typeface="Courier New"/>
              </a:rPr>
            </a:br>
            <a:br>
              <a:rPr lang="pl-PL" sz="3600" dirty="0">
                <a:latin typeface="Courier New"/>
              </a:rPr>
            </a:br>
            <a:br>
              <a:rPr lang="pl-PL" dirty="0">
                <a:latin typeface="Courier New"/>
              </a:rPr>
            </a:br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1C8589-2EBF-48B1-B01D-98EE4B2AC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>
                <a:latin typeface="Courier New"/>
                <a:cs typeface="Courier New"/>
              </a:rPr>
              <a:t>Polon</a:t>
            </a: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C7DBB39F-FE1E-446A-8D3C-F948FD4F08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93068" y="2533650"/>
            <a:ext cx="3892976" cy="3741738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E963522-A39B-458A-B0C3-A3FAD35B2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2000">
                <a:latin typeface="Courier New"/>
                <a:cs typeface="Courier New"/>
              </a:rPr>
              <a:t>Rad</a:t>
            </a:r>
          </a:p>
        </p:txBody>
      </p:sp>
      <p:pic>
        <p:nvPicPr>
          <p:cNvPr id="4" name="Obraz 7" descr="Obraz zawierający nóż&#10;&#10;Opis wygenerowany automatycznie">
            <a:extLst>
              <a:ext uri="{FF2B5EF4-FFF2-40B4-BE49-F238E27FC236}">
                <a16:creationId xmlns:a16="http://schemas.microsoft.com/office/drawing/2014/main" id="{240FA0D1-04A2-47AA-957F-4EECC1FDBD6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flipH="1">
            <a:off x="5779245" y="2474841"/>
            <a:ext cx="3935558" cy="3740726"/>
          </a:xfrm>
        </p:spPr>
      </p:pic>
    </p:spTree>
    <p:extLst>
      <p:ext uri="{BB962C8B-B14F-4D97-AF65-F5344CB8AC3E}">
        <p14:creationId xmlns:p14="http://schemas.microsoft.com/office/powerpoint/2010/main" val="1773301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12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Ion</vt:lpstr>
      <vt:lpstr>Maria Skłodowska-Curie</vt:lpstr>
      <vt:lpstr>Co warto wiedzieć</vt:lpstr>
      <vt:lpstr>Data i miejsce urodzenia</vt:lpstr>
      <vt:lpstr>Wykształcenie</vt:lpstr>
      <vt:lpstr>Od czego zaczęła się jej wielka kariera?</vt:lpstr>
      <vt:lpstr>Jak i z kim odkryła nowe pierwiastki?</vt:lpstr>
      <vt:lpstr>Dlaczego mogła nie dostać Nagrody Nobla?</vt:lpstr>
      <vt:lpstr>Za co otrzymała drugą Nagrodę Nobla?</vt:lpstr>
      <vt:lpstr>Pierwiastki odkryte przez Marię Skłodowską Cirie   </vt:lpstr>
      <vt:lpstr>Osiągnięcia naukowe Marii Skłodowskiej-Curie</vt:lpstr>
      <vt:lpstr>Dzękuję za uwagę </vt:lpstr>
      <vt:lpstr>Spis treści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159</cp:revision>
  <dcterms:created xsi:type="dcterms:W3CDTF">2020-11-04T16:51:28Z</dcterms:created>
  <dcterms:modified xsi:type="dcterms:W3CDTF">2020-11-05T19:33:48Z</dcterms:modified>
</cp:coreProperties>
</file>