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3" r:id="rId4"/>
    <p:sldId id="261" r:id="rId5"/>
    <p:sldId id="262" r:id="rId6"/>
    <p:sldId id="258" r:id="rId7"/>
    <p:sldId id="259" r:id="rId8"/>
    <p:sldId id="260" r:id="rId9"/>
    <p:sldId id="266" r:id="rId10"/>
    <p:sldId id="267" r:id="rId11"/>
    <p:sldId id="268" r:id="rId12"/>
    <p:sldId id="269" r:id="rId13"/>
    <p:sldId id="270" r:id="rId14"/>
    <p:sldId id="264" r:id="rId15"/>
    <p:sldId id="271" r:id="rId16"/>
    <p:sldId id="272"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C313A-20EE-4CBB-A32D-243C7AF8AE20}" v="1447" dt="2020-11-01T20:37:30.472"/>
    <p1510:client id="{CB13EB2F-3A55-4A89-9656-3C023AB81D8F}" v="2730" dt="2020-11-01T11:06:37.149"/>
    <p1510:client id="{D07CD99C-BDAA-4B9D-9614-1607C5E2E5DF}" v="3771" dt="2020-11-03T18:40:34.509"/>
    <p1510:client id="{E4D36427-D0B3-4B22-A6D4-614B76F95D34}" v="18" dt="2020-11-01T19:59:17.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03.11.2020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03.11.2020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03.11.2020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03.11.2020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03.11.2020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03.11.2020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03.11.2020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03.11.2020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03.11.2020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03.11.2020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03.11.2020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03.11.2020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Obraz 13" descr="Obraz zawierający osoba, zewnętrzne, zdjęcie, młode&#10;&#10;Opis wygenerowany automatycznie">
            <a:extLst>
              <a:ext uri="{FF2B5EF4-FFF2-40B4-BE49-F238E27FC236}">
                <a16:creationId xmlns:a16="http://schemas.microsoft.com/office/drawing/2014/main" id="{C3B69E98-1E4E-4C5B-81C6-E6AA8743F635}"/>
              </a:ext>
            </a:extLst>
          </p:cNvPr>
          <p:cNvPicPr>
            <a:picLocks noChangeAspect="1"/>
          </p:cNvPicPr>
          <p:nvPr/>
        </p:nvPicPr>
        <p:blipFill rotWithShape="1">
          <a:blip r:embed="rId2"/>
          <a:srcRect t="4091" r="9090" b="32438"/>
          <a:stretch/>
        </p:blipFill>
        <p:spPr>
          <a:xfrm>
            <a:off x="3523488" y="10"/>
            <a:ext cx="8668512" cy="6857990"/>
          </a:xfrm>
          <a:prstGeom prst="rect">
            <a:avLst/>
          </a:prstGeom>
        </p:spPr>
      </p:pic>
      <p:sp>
        <p:nvSpPr>
          <p:cNvPr id="17" name="Rectangle 1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477981" y="1122363"/>
            <a:ext cx="4023360" cy="3204134"/>
          </a:xfrm>
        </p:spPr>
        <p:txBody>
          <a:bodyPr anchor="b">
            <a:normAutofit/>
          </a:bodyPr>
          <a:lstStyle/>
          <a:p>
            <a:pPr algn="l"/>
            <a:r>
              <a:rPr lang="pl-PL" sz="4800">
                <a:cs typeface="Calibri Light"/>
              </a:rPr>
              <a:t>Maria Skłodowska Curie</a:t>
            </a:r>
            <a:endParaRPr lang="pl-PL" sz="4800"/>
          </a:p>
        </p:txBody>
      </p:sp>
      <p:sp>
        <p:nvSpPr>
          <p:cNvPr id="3" name="Podtytuł 2"/>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pl-PL" sz="2000" dirty="0">
                <a:cs typeface="Calibri"/>
              </a:rPr>
              <a:t>Autor prezentacji: Sebastian Zarzycki klasa 7b</a:t>
            </a:r>
          </a:p>
        </p:txBody>
      </p:sp>
      <p:sp>
        <p:nvSpPr>
          <p:cNvPr id="19"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ytuł 1">
            <a:extLst>
              <a:ext uri="{FF2B5EF4-FFF2-40B4-BE49-F238E27FC236}">
                <a16:creationId xmlns:a16="http://schemas.microsoft.com/office/drawing/2014/main" id="{B44050D0-0ED6-49FC-BAF5-B1431B908A77}"/>
              </a:ext>
            </a:extLst>
          </p:cNvPr>
          <p:cNvSpPr>
            <a:spLocks noGrp="1"/>
          </p:cNvSpPr>
          <p:nvPr>
            <p:ph type="title"/>
          </p:nvPr>
        </p:nvSpPr>
        <p:spPr>
          <a:xfrm>
            <a:off x="1014141" y="1450655"/>
            <a:ext cx="3932030" cy="3956690"/>
          </a:xfrm>
        </p:spPr>
        <p:txBody>
          <a:bodyPr anchor="ctr">
            <a:normAutofit/>
          </a:bodyPr>
          <a:lstStyle/>
          <a:p>
            <a:r>
              <a:rPr lang="pl-PL" dirty="0">
                <a:solidFill>
                  <a:schemeClr val="bg1"/>
                </a:solidFill>
                <a:cs typeface="Calibri Light" panose="020F0302020204030204"/>
              </a:rPr>
              <a:t>Wynalezienie     polonu</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85A0850-8009-49A7-820E-127D0DFFC7A0}"/>
              </a:ext>
            </a:extLst>
          </p:cNvPr>
          <p:cNvSpPr>
            <a:spLocks noGrp="1"/>
          </p:cNvSpPr>
          <p:nvPr>
            <p:ph idx="1"/>
          </p:nvPr>
        </p:nvSpPr>
        <p:spPr>
          <a:xfrm>
            <a:off x="5146110" y="74664"/>
            <a:ext cx="6960873" cy="6732711"/>
          </a:xfrm>
        </p:spPr>
        <p:txBody>
          <a:bodyPr vert="horz" lIns="91440" tIns="45720" rIns="91440" bIns="45720" rtlCol="0" anchor="ctr">
            <a:noAutofit/>
          </a:bodyPr>
          <a:lstStyle/>
          <a:p>
            <a:pPr marL="0" indent="0">
              <a:buNone/>
            </a:pPr>
            <a:r>
              <a:rPr lang="pl-PL" sz="1400" dirty="0">
                <a:solidFill>
                  <a:schemeClr val="bg1"/>
                </a:solidFill>
                <a:ea typeface="+mn-lt"/>
                <a:cs typeface="+mn-lt"/>
              </a:rPr>
              <a:t>W 1896 Henri Becquerel francuski fizyk  rozpoczął badania nad solami uranu , które wykazują silną fosforescencję. 2 marca 1896 podczas posiedzenia w Akademii Nauk ogłosił, że minerał zawierający uran emituje nowe, nieznane dotąd promieniowanie bez uprzedniego naświetlania. Becquerel przeprowadził kilka doświadczeń, na podstawie których stwierdził miedzy innymi, że uran i jego związki chemiczne w stanie krystalicznym, rozpuszczone lub stopione samorzutnie emitują promieniowanie, które zaczernia kliszę fotograficzną, jonizuje powietrze i przenika przez nieprzezroczyste ciała. Z końcem 1897 Maria Skłodowska-Curie poszukując tematu do rozprawy w celu uzyskania stopnia doktora podjęła pierwsze badania naukowe z promieniami Becquerela</a:t>
            </a:r>
            <a:endParaRPr lang="pl-PL" sz="1400" dirty="0">
              <a:solidFill>
                <a:schemeClr val="bg1"/>
              </a:solidFill>
              <a:cs typeface="Calibri" panose="020F0502020204030204"/>
            </a:endParaRPr>
          </a:p>
          <a:p>
            <a:pPr marL="0" indent="0">
              <a:buNone/>
            </a:pPr>
            <a:r>
              <a:rPr lang="pl-PL" sz="1400" dirty="0">
                <a:solidFill>
                  <a:schemeClr val="bg1"/>
                </a:solidFill>
                <a:ea typeface="+mn-lt"/>
                <a:cs typeface="+mn-lt"/>
              </a:rPr>
              <a:t> Pod koniec 1897 roku  Maria Skłodowska-Curie poszukując tematu do rozprawy w celu uzyskania stopnia doktora podjęła pierwsze badania naukowe z promieniami Becquerela</a:t>
            </a:r>
          </a:p>
          <a:p>
            <a:pPr marL="0" indent="0">
              <a:buNone/>
            </a:pPr>
            <a:r>
              <a:rPr lang="pl-PL" sz="1400" dirty="0">
                <a:solidFill>
                  <a:schemeClr val="bg1"/>
                </a:solidFill>
                <a:ea typeface="+mn-lt"/>
                <a:cs typeface="+mn-lt"/>
              </a:rPr>
              <a:t>Skłodowska podejmując prace naukowe nad promieniowaniem odkrytym przez Becquerela zastosowała przede wszystkim zamiast kliszy fotograficznej używanej przez Becquerela bardzo czuły elektrometr, . Dzięki temu wynalazkowi stwierdziła, że natężenie promieni Becquerela zależy od zawartości uranu w próbce i jest do niej proporcjonalne. To spostrzeżenie umożliwiło jej wyciągniecie słusznego wniosku, że jest ono właściwością atomową uranu. Kolejnym osiągnięciem Marii było udowodnienie, że poza uranem także tor emituje promieniowanie. Następnie Maria Curie dowiodła, że emisja promieniowania niektórych minerałów zawierających uran  jest znaczne silniejsza niż wynikałoby to z zawartości uranu w ich składzie. Ponieważ znała skład chemiczny chalkolitu, stwierdziła, że tylko uran jest pierwiastkiem promieniotwórczym w tym minerale. Wysunęła więc słuszną hipotezę, że minerał ten musi zawierać domieszkę nowego, nieznanego pierwiastka chemicznego. Maria otrzymała w laboratorium chalkolit i udowodniła tym samym, że syntetyczny chalkolit emituje słabsze promieniowanie. Był to dowód eksperymentalny na istnienie nowego pierwiastka chemicznego. Do badań Marii dołączył Pierre Curie. Małżonkowie  opracowali metodę wskaźników promieniotwórczych, dzięki czemu określili zdolność promieniowania nowego pierwiastka. Za pomocą przemian chemicznych wyodrębnili nowy, nieznany dotąd pierwiastek chemiczny. 18 lipca 1898 roku donieśli o odkrycie polonu</a:t>
            </a:r>
            <a:endParaRPr lang="pl-PL" sz="1400" dirty="0">
              <a:solidFill>
                <a:schemeClr val="bg1"/>
              </a:solidFill>
              <a:cs typeface="Calibri" panose="020F0502020204030204"/>
            </a:endParaRPr>
          </a:p>
          <a:p>
            <a:pPr marL="0" indent="0">
              <a:buNone/>
            </a:pPr>
            <a:endParaRPr lang="pl-PL" sz="1400" dirty="0">
              <a:solidFill>
                <a:schemeClr val="bg1"/>
              </a:solidFill>
              <a:cs typeface="Calibri" panose="020F0502020204030204"/>
            </a:endParaRPr>
          </a:p>
        </p:txBody>
      </p:sp>
    </p:spTree>
    <p:extLst>
      <p:ext uri="{BB962C8B-B14F-4D97-AF65-F5344CB8AC3E}">
        <p14:creationId xmlns:p14="http://schemas.microsoft.com/office/powerpoint/2010/main" val="58255632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ytuł 1">
            <a:extLst>
              <a:ext uri="{FF2B5EF4-FFF2-40B4-BE49-F238E27FC236}">
                <a16:creationId xmlns:a16="http://schemas.microsoft.com/office/drawing/2014/main" id="{3F7C885B-922F-4DB5-87D2-EFAD5D10D39B}"/>
              </a:ext>
            </a:extLst>
          </p:cNvPr>
          <p:cNvSpPr>
            <a:spLocks noGrp="1"/>
          </p:cNvSpPr>
          <p:nvPr>
            <p:ph type="title"/>
          </p:nvPr>
        </p:nvSpPr>
        <p:spPr>
          <a:xfrm>
            <a:off x="1014141" y="1450655"/>
            <a:ext cx="3932030" cy="3956690"/>
          </a:xfrm>
        </p:spPr>
        <p:txBody>
          <a:bodyPr anchor="ctr">
            <a:normAutofit/>
          </a:bodyPr>
          <a:lstStyle/>
          <a:p>
            <a:r>
              <a:rPr lang="pl-PL" sz="5000">
                <a:solidFill>
                  <a:schemeClr val="bg1"/>
                </a:solidFill>
                <a:cs typeface="Calibri Light" panose="020F0302020204030204"/>
              </a:rPr>
              <a:t>Wynalezienie radu</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D0AFC471-2F75-436B-961E-8180FEFFEC0E}"/>
              </a:ext>
            </a:extLst>
          </p:cNvPr>
          <p:cNvSpPr>
            <a:spLocks noGrp="1"/>
          </p:cNvSpPr>
          <p:nvPr>
            <p:ph idx="1"/>
          </p:nvPr>
        </p:nvSpPr>
        <p:spPr>
          <a:xfrm>
            <a:off x="6096000" y="1108061"/>
            <a:ext cx="5008901" cy="4571972"/>
          </a:xfrm>
        </p:spPr>
        <p:txBody>
          <a:bodyPr vert="horz" lIns="91440" tIns="45720" rIns="91440" bIns="45720" rtlCol="0" anchor="ctr">
            <a:normAutofit/>
          </a:bodyPr>
          <a:lstStyle/>
          <a:p>
            <a:pPr marL="0" indent="0">
              <a:buNone/>
            </a:pPr>
            <a:r>
              <a:rPr lang="pl-PL" sz="2000">
                <a:solidFill>
                  <a:schemeClr val="bg1"/>
                </a:solidFill>
                <a:ea typeface="+mn-lt"/>
                <a:cs typeface="+mn-lt"/>
              </a:rPr>
              <a:t>Za pomocą przemian chemicznych wyodrębnili nowy, nieznany dotąd pierwiastek chemiczny. </a:t>
            </a:r>
            <a:r>
              <a:rPr lang="pl-PL" sz="2000">
                <a:solidFill>
                  <a:schemeClr val="bg1"/>
                </a:solidFill>
                <a:cs typeface="Calibri"/>
              </a:rPr>
              <a:t>Krótko po doniesieniu o odkryciu polonu , bo już 26 grudnia 1898 państwo Curie donieśli o odkryciu kolejnego pierwiastka – o odkryciu radu. </a:t>
            </a:r>
            <a:r>
              <a:rPr lang="pl-PL" sz="2000">
                <a:solidFill>
                  <a:schemeClr val="bg1"/>
                </a:solidFill>
                <a:ea typeface="+mn-lt"/>
                <a:cs typeface="+mn-lt"/>
              </a:rPr>
              <a:t>Małżonkowie  zbadali promieniowanie emitowane przez rad i polon, stwierdzając m.in., że związki promieniotwórcze świecą, sole radu wydzielają ciepło, zabarwiają porcelanę i szkło, promieniowanie przechodzi przez powietrze i pewne ciała, że może przekształcić tlen cząsteczkowy.</a:t>
            </a:r>
            <a:endParaRPr lang="pl-PL" sz="2000" baseline="-25000">
              <a:solidFill>
                <a:schemeClr val="bg1"/>
              </a:solidFill>
              <a:cs typeface="Calibri"/>
            </a:endParaRPr>
          </a:p>
        </p:txBody>
      </p:sp>
    </p:spTree>
    <p:extLst>
      <p:ext uri="{BB962C8B-B14F-4D97-AF65-F5344CB8AC3E}">
        <p14:creationId xmlns:p14="http://schemas.microsoft.com/office/powerpoint/2010/main" val="375731769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ytuł 1">
            <a:extLst>
              <a:ext uri="{FF2B5EF4-FFF2-40B4-BE49-F238E27FC236}">
                <a16:creationId xmlns:a16="http://schemas.microsoft.com/office/drawing/2014/main" id="{1AD24910-49E3-44BE-B3A5-1882A8AAE564}"/>
              </a:ext>
            </a:extLst>
          </p:cNvPr>
          <p:cNvSpPr>
            <a:spLocks noGrp="1"/>
          </p:cNvSpPr>
          <p:nvPr>
            <p:ph type="title"/>
          </p:nvPr>
        </p:nvSpPr>
        <p:spPr>
          <a:xfrm>
            <a:off x="1014141" y="1450655"/>
            <a:ext cx="3932030" cy="3956690"/>
          </a:xfrm>
        </p:spPr>
        <p:txBody>
          <a:bodyPr anchor="ctr">
            <a:normAutofit/>
          </a:bodyPr>
          <a:lstStyle/>
          <a:p>
            <a:r>
              <a:rPr lang="pl-PL" sz="5000">
                <a:solidFill>
                  <a:schemeClr val="bg1"/>
                </a:solidFill>
                <a:cs typeface="Calibri Light" panose="020F0302020204030204"/>
              </a:rPr>
              <a:t>Zastosowanie radu </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01E117B-5777-45E9-B846-DC11B3426522}"/>
              </a:ext>
            </a:extLst>
          </p:cNvPr>
          <p:cNvSpPr>
            <a:spLocks noGrp="1"/>
          </p:cNvSpPr>
          <p:nvPr>
            <p:ph idx="1"/>
          </p:nvPr>
        </p:nvSpPr>
        <p:spPr>
          <a:xfrm>
            <a:off x="6096000" y="1108061"/>
            <a:ext cx="5008901" cy="4571972"/>
          </a:xfrm>
        </p:spPr>
        <p:txBody>
          <a:bodyPr vert="horz" lIns="91440" tIns="45720" rIns="91440" bIns="45720" rtlCol="0" anchor="ctr">
            <a:normAutofit/>
          </a:bodyPr>
          <a:lstStyle/>
          <a:p>
            <a:pPr marL="0" indent="0">
              <a:buNone/>
            </a:pPr>
            <a:endParaRPr lang="pl-PL" sz="2000">
              <a:solidFill>
                <a:schemeClr val="bg1"/>
              </a:solidFill>
              <a:cs typeface="Calibri"/>
            </a:endParaRPr>
          </a:p>
          <a:p>
            <a:pPr marL="0" indent="0">
              <a:buNone/>
            </a:pPr>
            <a:r>
              <a:rPr lang="pl-PL" sz="2000">
                <a:solidFill>
                  <a:schemeClr val="bg1"/>
                </a:solidFill>
                <a:cs typeface="Calibri"/>
              </a:rPr>
              <a:t>Jego składniki były wykorzystywane do terapii nowotworowej oraz do produkcji </a:t>
            </a:r>
            <a:r>
              <a:rPr lang="pl-PL" sz="2000">
                <a:solidFill>
                  <a:schemeClr val="bg1"/>
                </a:solidFill>
                <a:ea typeface="+mn-lt"/>
                <a:cs typeface="+mn-lt"/>
              </a:rPr>
              <a:t>farb luminescencyjnych. Nie jest już stosowany ze względu na dużą radioaktywność.  </a:t>
            </a:r>
            <a:endParaRPr lang="pl-PL" sz="2000">
              <a:solidFill>
                <a:schemeClr val="bg1"/>
              </a:solidFill>
              <a:cs typeface="Calibri"/>
            </a:endParaRPr>
          </a:p>
        </p:txBody>
      </p:sp>
    </p:spTree>
    <p:extLst>
      <p:ext uri="{BB962C8B-B14F-4D97-AF65-F5344CB8AC3E}">
        <p14:creationId xmlns:p14="http://schemas.microsoft.com/office/powerpoint/2010/main" val="416546597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zewnętrzne, budynek, droga, osoba&#10;&#10;Opis wygenerowany automatycznie">
            <a:extLst>
              <a:ext uri="{FF2B5EF4-FFF2-40B4-BE49-F238E27FC236}">
                <a16:creationId xmlns:a16="http://schemas.microsoft.com/office/drawing/2014/main" id="{BC8F6D92-CC2B-4E1D-AAA5-C84A964873A0}"/>
              </a:ext>
            </a:extLst>
          </p:cNvPr>
          <p:cNvPicPr>
            <a:picLocks noChangeAspect="1"/>
          </p:cNvPicPr>
          <p:nvPr/>
        </p:nvPicPr>
        <p:blipFill rotWithShape="1">
          <a:blip r:embed="rId2">
            <a:alphaModFix amt="35000"/>
          </a:blip>
          <a:srcRect t="19953" b="5047"/>
          <a:stretch/>
        </p:blipFill>
        <p:spPr>
          <a:xfrm>
            <a:off x="20" y="10"/>
            <a:ext cx="12191980" cy="6857990"/>
          </a:xfrm>
          <a:prstGeom prst="rect">
            <a:avLst/>
          </a:prstGeom>
        </p:spPr>
      </p:pic>
      <p:sp>
        <p:nvSpPr>
          <p:cNvPr id="2" name="Tytuł 1">
            <a:extLst>
              <a:ext uri="{FF2B5EF4-FFF2-40B4-BE49-F238E27FC236}">
                <a16:creationId xmlns:a16="http://schemas.microsoft.com/office/drawing/2014/main" id="{24F27905-F653-4B05-A017-A8E69EED39F7}"/>
              </a:ext>
            </a:extLst>
          </p:cNvPr>
          <p:cNvSpPr>
            <a:spLocks noGrp="1"/>
          </p:cNvSpPr>
          <p:nvPr>
            <p:ph type="title"/>
          </p:nvPr>
        </p:nvSpPr>
        <p:spPr>
          <a:xfrm>
            <a:off x="838201" y="1065862"/>
            <a:ext cx="3313164" cy="4726276"/>
          </a:xfrm>
        </p:spPr>
        <p:txBody>
          <a:bodyPr>
            <a:normAutofit/>
          </a:bodyPr>
          <a:lstStyle/>
          <a:p>
            <a:pPr algn="r"/>
            <a:r>
              <a:rPr lang="pl-PL" sz="4000">
                <a:solidFill>
                  <a:srgbClr val="FFFFFF"/>
                </a:solidFill>
                <a:cs typeface="Calibri Light" panose="020F0302020204030204"/>
              </a:rPr>
              <a:t>"Małe Curie"</a:t>
            </a:r>
          </a:p>
        </p:txBody>
      </p:sp>
      <p:cxnSp>
        <p:nvCxnSpPr>
          <p:cNvPr id="20" name="Straight Connector 1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25C2D73-71B4-49C6-B4D3-03B0B1E83CAC}"/>
              </a:ext>
            </a:extLst>
          </p:cNvPr>
          <p:cNvSpPr>
            <a:spLocks noGrp="1"/>
          </p:cNvSpPr>
          <p:nvPr>
            <p:ph idx="1"/>
          </p:nvPr>
        </p:nvSpPr>
        <p:spPr>
          <a:xfrm>
            <a:off x="5155379" y="1065862"/>
            <a:ext cx="5744685" cy="4726276"/>
          </a:xfrm>
        </p:spPr>
        <p:txBody>
          <a:bodyPr vert="horz" lIns="91440" tIns="45720" rIns="91440" bIns="45720" rtlCol="0" anchor="ctr">
            <a:normAutofit/>
          </a:bodyPr>
          <a:lstStyle/>
          <a:p>
            <a:pPr marL="0" indent="0">
              <a:buNone/>
            </a:pPr>
            <a:r>
              <a:rPr lang="pl-PL" sz="2000">
                <a:solidFill>
                  <a:srgbClr val="FFFFFF"/>
                </a:solidFill>
                <a:ea typeface="+mn-lt"/>
                <a:cs typeface="+mn-lt"/>
              </a:rPr>
              <a:t>Podczas pierwszej wojny światowej Maria nie mogła służyć Polsce, więc postanowiła służyć Francji. Zebrała aparaty rentgenowskie z paryskich pracowni i zorganizowała specjalne samochody z aparaturą „małe Curie”. Były to pionierskie działania z zakresu diagnostyki zdrowia. Dzięki jej pracy i wytrwałości można było wykonywać zdjęcia rentgenowskie w polowych warunkach. Marii towarzyszyli lekarze wojskowi i jej córka Irène, która razem z matką szkoliła techników radiologów. Ta działalność uratowała wielu żołnierzy od pewnej śmierci.</a:t>
            </a:r>
            <a:endParaRPr lang="pl-PL" sz="2000">
              <a:solidFill>
                <a:srgbClr val="FFFFFF"/>
              </a:solidFill>
              <a:cs typeface="Calibri" panose="020F0502020204030204"/>
            </a:endParaRPr>
          </a:p>
        </p:txBody>
      </p:sp>
    </p:spTree>
    <p:extLst>
      <p:ext uri="{BB962C8B-B14F-4D97-AF65-F5344CB8AC3E}">
        <p14:creationId xmlns:p14="http://schemas.microsoft.com/office/powerpoint/2010/main" val="3586638728"/>
      </p:ext>
    </p:extLst>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ytuł 1">
            <a:extLst>
              <a:ext uri="{FF2B5EF4-FFF2-40B4-BE49-F238E27FC236}">
                <a16:creationId xmlns:a16="http://schemas.microsoft.com/office/drawing/2014/main" id="{ADDED373-48C5-4027-8DCA-EE562F58F90E}"/>
              </a:ext>
            </a:extLst>
          </p:cNvPr>
          <p:cNvSpPr>
            <a:spLocks noGrp="1"/>
          </p:cNvSpPr>
          <p:nvPr>
            <p:ph type="title"/>
          </p:nvPr>
        </p:nvSpPr>
        <p:spPr>
          <a:xfrm>
            <a:off x="838200" y="448721"/>
            <a:ext cx="4707671" cy="1225650"/>
          </a:xfrm>
        </p:spPr>
        <p:txBody>
          <a:bodyPr anchor="b">
            <a:normAutofit/>
          </a:bodyPr>
          <a:lstStyle/>
          <a:p>
            <a:r>
              <a:rPr lang="pl-PL" sz="3800">
                <a:solidFill>
                  <a:schemeClr val="bg1"/>
                </a:solidFill>
                <a:cs typeface="Calibri Light"/>
              </a:rPr>
              <a:t>Pierre'e Curie</a:t>
            </a:r>
            <a:endParaRPr lang="pl-PL" sz="3800">
              <a:solidFill>
                <a:schemeClr val="bg1"/>
              </a:solidFill>
            </a:endParaRP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ED500CF1-62CE-4610-A1B9-DA1F452D7666}"/>
              </a:ext>
            </a:extLst>
          </p:cNvPr>
          <p:cNvSpPr>
            <a:spLocks noGrp="1"/>
          </p:cNvSpPr>
          <p:nvPr>
            <p:ph idx="1"/>
          </p:nvPr>
        </p:nvSpPr>
        <p:spPr>
          <a:xfrm>
            <a:off x="730756" y="1804809"/>
            <a:ext cx="4826594" cy="3856476"/>
          </a:xfrm>
        </p:spPr>
        <p:txBody>
          <a:bodyPr vert="horz" lIns="91440" tIns="45720" rIns="91440" bIns="45720" rtlCol="0" anchor="t">
            <a:noAutofit/>
          </a:bodyPr>
          <a:lstStyle/>
          <a:p>
            <a:pPr marL="0" indent="0">
              <a:buNone/>
            </a:pPr>
            <a:r>
              <a:rPr lang="pl-PL" sz="1600" dirty="0">
                <a:solidFill>
                  <a:schemeClr val="bg1"/>
                </a:solidFill>
                <a:ea typeface="+mn-lt"/>
                <a:cs typeface="+mn-lt"/>
              </a:rPr>
              <a:t>Zajmował się badaniem kryształów rozwinął teorię promieniotwórczości. W roku 1880 wraz z bratem odkrył zjawisko piezoelektryczności i wynalazł elektrometr, wykorzystany później w badaniach nad radioaktywnością. W roku 1895 odkrył zjawisko zaniku właściwości magnetycznych przez ferromagnetyki pod wpływem wzrostu temperatury, określił na podstawie doświadczeń temperatury progowe dla różnych materiałów. W roku 1898 wspólnie z żoną odkrył pierwiastki rad i polon. Gdy zaczęto stosować rad do leczenia raka, Pierre Curie przeprowadził na sobie pierwsze doświadczenia. W roku 1903 otrzymał wraz z żoną Nagrodę Nobla z fizyki za badania nad zjawiskiem promieniotwórczości. Co ciekawe Pierre Curie poddał swoje ramię kilkugodzinnemu działaniu radu, powstała trudno gojącą się rana obserwował ją i opisał. Zginął śmiercią tragiczną - został przejechany przez wóz konny.</a:t>
            </a:r>
            <a:endParaRPr lang="pl-PL" dirty="0">
              <a:solidFill>
                <a:schemeClr val="bg1"/>
              </a:solidFill>
            </a:endParaRPr>
          </a:p>
          <a:p>
            <a:endParaRPr lang="pl-PL" sz="1400">
              <a:solidFill>
                <a:schemeClr val="bg1"/>
              </a:solidFill>
              <a:cs typeface="Calibri"/>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Obraz 5" descr="Obraz zawierający mężczyzna, noszenie, patrzenie, stojące&#10;&#10;Opis wygenerowany automatycznie">
            <a:extLst>
              <a:ext uri="{FF2B5EF4-FFF2-40B4-BE49-F238E27FC236}">
                <a16:creationId xmlns:a16="http://schemas.microsoft.com/office/drawing/2014/main" id="{275D1AC6-D1DC-45D3-98D6-8BDBC8D5462A}"/>
              </a:ext>
            </a:extLst>
          </p:cNvPr>
          <p:cNvPicPr>
            <a:picLocks noChangeAspect="1"/>
          </p:cNvPicPr>
          <p:nvPr/>
        </p:nvPicPr>
        <p:blipFill rotWithShape="1">
          <a:blip r:embed="rId2"/>
          <a:srcRect t="8953" r="2" b="6330"/>
          <a:stretch/>
        </p:blipFill>
        <p:spPr>
          <a:xfrm>
            <a:off x="6525453" y="10"/>
            <a:ext cx="5666547" cy="6857990"/>
          </a:xfrm>
          <a:prstGeom prst="rect">
            <a:avLst/>
          </a:prstGeom>
        </p:spPr>
      </p:pic>
    </p:spTree>
    <p:extLst>
      <p:ext uri="{BB962C8B-B14F-4D97-AF65-F5344CB8AC3E}">
        <p14:creationId xmlns:p14="http://schemas.microsoft.com/office/powerpoint/2010/main" val="334499298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osoba, pozujący, zdjęcie, kobieta&#10;&#10;Opis wygenerowany automatycznie">
            <a:extLst>
              <a:ext uri="{FF2B5EF4-FFF2-40B4-BE49-F238E27FC236}">
                <a16:creationId xmlns:a16="http://schemas.microsoft.com/office/drawing/2014/main" id="{6B31AA6F-73A6-4E53-B0F0-FB2360692106}"/>
              </a:ext>
            </a:extLst>
          </p:cNvPr>
          <p:cNvPicPr>
            <a:picLocks noChangeAspect="1"/>
          </p:cNvPicPr>
          <p:nvPr/>
        </p:nvPicPr>
        <p:blipFill rotWithShape="1">
          <a:blip r:embed="rId2">
            <a:alphaModFix amt="40000"/>
          </a:blip>
          <a:srcRect t="18900" r="-2" b="24898"/>
          <a:stretch/>
        </p:blipFill>
        <p:spPr>
          <a:xfrm>
            <a:off x="20" y="10"/>
            <a:ext cx="8450297" cy="6857990"/>
          </a:xfrm>
          <a:prstGeom prst="rect">
            <a:avLst/>
          </a:prstGeom>
        </p:spPr>
      </p:pic>
      <p:sp>
        <p:nvSpPr>
          <p:cNvPr id="2" name="Tytuł 1">
            <a:extLst>
              <a:ext uri="{FF2B5EF4-FFF2-40B4-BE49-F238E27FC236}">
                <a16:creationId xmlns:a16="http://schemas.microsoft.com/office/drawing/2014/main" id="{9253EE8D-BFBD-4490-B6BE-C1E41A9D6400}"/>
              </a:ext>
            </a:extLst>
          </p:cNvPr>
          <p:cNvSpPr>
            <a:spLocks noGrp="1"/>
          </p:cNvSpPr>
          <p:nvPr>
            <p:ph type="title"/>
          </p:nvPr>
        </p:nvSpPr>
        <p:spPr>
          <a:xfrm>
            <a:off x="838201" y="365125"/>
            <a:ext cx="5251316" cy="1627636"/>
          </a:xfrm>
        </p:spPr>
        <p:txBody>
          <a:bodyPr>
            <a:normAutofit/>
          </a:bodyPr>
          <a:lstStyle/>
          <a:p>
            <a:r>
              <a:rPr lang="pl-PL" dirty="0" err="1">
                <a:solidFill>
                  <a:srgbClr val="FFFFFF"/>
                </a:solidFill>
                <a:ea typeface="+mj-lt"/>
                <a:cs typeface="+mj-lt"/>
              </a:rPr>
              <a:t>Irène</a:t>
            </a:r>
            <a:r>
              <a:rPr lang="pl-PL" dirty="0">
                <a:solidFill>
                  <a:srgbClr val="FFFFFF"/>
                </a:solidFill>
                <a:ea typeface="+mj-lt"/>
                <a:cs typeface="+mj-lt"/>
              </a:rPr>
              <a:t> Joliot-Curie i </a:t>
            </a:r>
            <a:r>
              <a:rPr lang="pl-PL" dirty="0" err="1">
                <a:solidFill>
                  <a:srgbClr val="FFFFFF"/>
                </a:solidFill>
                <a:latin typeface="Calibri Light"/>
                <a:cs typeface="Calibri Light"/>
              </a:rPr>
              <a:t>Ève</a:t>
            </a:r>
            <a:r>
              <a:rPr lang="pl-PL" dirty="0">
                <a:solidFill>
                  <a:srgbClr val="FFFFFF"/>
                </a:solidFill>
                <a:ea typeface="+mj-lt"/>
                <a:cs typeface="+mj-lt"/>
              </a:rPr>
              <a:t> Curie</a:t>
            </a:r>
            <a:endParaRPr lang="pl-PL" dirty="0">
              <a:solidFill>
                <a:srgbClr val="FFFFFF"/>
              </a:solidFill>
              <a:latin typeface="Calibri"/>
              <a:cs typeface="Calibri"/>
            </a:endParaRPr>
          </a:p>
        </p:txBody>
      </p:sp>
      <p:sp>
        <p:nvSpPr>
          <p:cNvPr id="3" name="Symbol zastępczy zawartości 2">
            <a:extLst>
              <a:ext uri="{FF2B5EF4-FFF2-40B4-BE49-F238E27FC236}">
                <a16:creationId xmlns:a16="http://schemas.microsoft.com/office/drawing/2014/main" id="{2862E7E5-79AA-415B-BACA-115C06BA2DDF}"/>
              </a:ext>
            </a:extLst>
          </p:cNvPr>
          <p:cNvSpPr>
            <a:spLocks noGrp="1"/>
          </p:cNvSpPr>
          <p:nvPr>
            <p:ph idx="1"/>
          </p:nvPr>
        </p:nvSpPr>
        <p:spPr>
          <a:xfrm>
            <a:off x="838200" y="2219785"/>
            <a:ext cx="4619621" cy="3957178"/>
          </a:xfrm>
        </p:spPr>
        <p:txBody>
          <a:bodyPr vert="horz" lIns="91440" tIns="45720" rIns="91440" bIns="45720" rtlCol="0" anchor="t">
            <a:normAutofit/>
          </a:bodyPr>
          <a:lstStyle/>
          <a:p>
            <a:r>
              <a:rPr lang="pl-PL" sz="1700" dirty="0" err="1">
                <a:solidFill>
                  <a:srgbClr val="FFFFFF"/>
                </a:solidFill>
                <a:ea typeface="+mn-lt"/>
                <a:cs typeface="+mn-lt"/>
              </a:rPr>
              <a:t>Ève</a:t>
            </a:r>
            <a:r>
              <a:rPr lang="pl-PL" sz="1700" dirty="0">
                <a:solidFill>
                  <a:srgbClr val="FFFFFF"/>
                </a:solidFill>
                <a:ea typeface="+mn-lt"/>
                <a:cs typeface="+mn-lt"/>
              </a:rPr>
              <a:t> </a:t>
            </a:r>
            <a:r>
              <a:rPr lang="pl-PL" sz="1700" dirty="0">
                <a:solidFill>
                  <a:srgbClr val="FFFFFF"/>
                </a:solidFill>
                <a:cs typeface="Calibri" panose="020F0502020204030204"/>
              </a:rPr>
              <a:t>była francusko-amerykańską pisarką, dziennikarką, pianistką oraz politykiem. </a:t>
            </a:r>
            <a:r>
              <a:rPr lang="pl-PL" sz="1700" dirty="0" err="1">
                <a:solidFill>
                  <a:srgbClr val="FFFFFF"/>
                </a:solidFill>
                <a:ea typeface="+mn-lt"/>
                <a:cs typeface="+mn-lt"/>
              </a:rPr>
              <a:t>Ève</a:t>
            </a:r>
            <a:r>
              <a:rPr lang="pl-PL" sz="1700" dirty="0">
                <a:solidFill>
                  <a:srgbClr val="FFFFFF"/>
                </a:solidFill>
                <a:ea typeface="+mn-lt"/>
                <a:cs typeface="+mn-lt"/>
              </a:rPr>
              <a:t> praktycznie nie znała ojca, który zginął tragicznie. Napisała </a:t>
            </a:r>
            <a:r>
              <a:rPr lang="pl-PL" sz="1700" dirty="0" err="1">
                <a:solidFill>
                  <a:srgbClr val="FFFFFF"/>
                </a:solidFill>
                <a:ea typeface="+mn-lt"/>
                <a:cs typeface="+mn-lt"/>
              </a:rPr>
              <a:t>ksiązki</a:t>
            </a:r>
            <a:r>
              <a:rPr lang="pl-PL" sz="1700" dirty="0">
                <a:solidFill>
                  <a:srgbClr val="FFFFFF"/>
                </a:solidFill>
                <a:ea typeface="+mn-lt"/>
                <a:cs typeface="+mn-lt"/>
              </a:rPr>
              <a:t> takie jak: </a:t>
            </a:r>
            <a:r>
              <a:rPr lang="pl-PL" sz="1700" i="1" dirty="0">
                <a:solidFill>
                  <a:srgbClr val="FFFFFF"/>
                </a:solidFill>
                <a:latin typeface="Arial"/>
                <a:ea typeface="+mn-lt"/>
                <a:cs typeface="+mn-lt"/>
              </a:rPr>
              <a:t>Maria Curie, a także Podróż wśród wojowników</a:t>
            </a:r>
            <a:endParaRPr lang="pl-PL" sz="1700" dirty="0">
              <a:solidFill>
                <a:srgbClr val="FFFFFF"/>
              </a:solidFill>
              <a:latin typeface="Arial"/>
              <a:cs typeface="Arial"/>
            </a:endParaRPr>
          </a:p>
          <a:p>
            <a:pPr marL="0" indent="0">
              <a:buNone/>
            </a:pPr>
            <a:r>
              <a:rPr lang="pl-PL" sz="1700" dirty="0" err="1">
                <a:solidFill>
                  <a:srgbClr val="FFFFFF"/>
                </a:solidFill>
                <a:ea typeface="+mn-lt"/>
                <a:cs typeface="+mn-lt"/>
              </a:rPr>
              <a:t>Irène</a:t>
            </a:r>
            <a:r>
              <a:rPr lang="pl-PL" sz="1700" dirty="0">
                <a:solidFill>
                  <a:srgbClr val="FFFFFF"/>
                </a:solidFill>
                <a:ea typeface="+mn-lt"/>
                <a:cs typeface="+mn-lt"/>
              </a:rPr>
              <a:t> Joliot-Curie była francuską fizyczko chemiczką. Zdobyła Nagrodę Nobla w dziedzinie chemii. Nazwisko Joliot miała po mężu - </a:t>
            </a:r>
            <a:r>
              <a:rPr lang="pl-PL" sz="1700" dirty="0" err="1">
                <a:solidFill>
                  <a:srgbClr val="FFFFFF"/>
                </a:solidFill>
                <a:ea typeface="+mn-lt"/>
                <a:cs typeface="+mn-lt"/>
              </a:rPr>
              <a:t>Frédéricu</a:t>
            </a:r>
            <a:r>
              <a:rPr lang="pl-PL" sz="1700" dirty="0">
                <a:solidFill>
                  <a:srgbClr val="FFFFFF"/>
                </a:solidFill>
                <a:ea typeface="+mn-lt"/>
                <a:cs typeface="+mn-lt"/>
              </a:rPr>
              <a:t> Joliot-Curie. Uczyła się w Uniwersytecie Paryskim </a:t>
            </a:r>
            <a:endParaRPr lang="pl-PL" sz="1700" dirty="0">
              <a:solidFill>
                <a:srgbClr val="FFFFFF"/>
              </a:solidFill>
              <a:cs typeface="Calibri"/>
            </a:endParaRPr>
          </a:p>
          <a:p>
            <a:pPr marL="0" indent="0">
              <a:buNone/>
            </a:pPr>
            <a:r>
              <a:rPr lang="pl-PL" sz="1700" dirty="0">
                <a:solidFill>
                  <a:srgbClr val="FFFFFF"/>
                </a:solidFill>
                <a:ea typeface="+mn-lt"/>
                <a:cs typeface="+mn-lt"/>
              </a:rPr>
              <a:t>Maria od początku dbała o staranne wykształcenie i rozwijanie zainteresowań córek.</a:t>
            </a:r>
          </a:p>
          <a:p>
            <a:pPr marL="0" indent="0">
              <a:buNone/>
            </a:pPr>
            <a:r>
              <a:rPr lang="pl-PL" sz="1700" dirty="0">
                <a:solidFill>
                  <a:srgbClr val="FFFFFF"/>
                </a:solidFill>
                <a:cs typeface="Calibri" panose="020F0502020204030204"/>
              </a:rPr>
              <a:t>Na drugim zdjęciu ukazano </a:t>
            </a:r>
            <a:r>
              <a:rPr lang="pl-PL" sz="1700" dirty="0" err="1">
                <a:solidFill>
                  <a:srgbClr val="FFFFFF"/>
                </a:solidFill>
                <a:ea typeface="+mn-lt"/>
                <a:cs typeface="+mn-lt"/>
              </a:rPr>
              <a:t>Ève</a:t>
            </a:r>
            <a:r>
              <a:rPr lang="pl-PL" sz="1700" dirty="0">
                <a:solidFill>
                  <a:srgbClr val="FFFFFF"/>
                </a:solidFill>
                <a:ea typeface="+mn-lt"/>
                <a:cs typeface="+mn-lt"/>
              </a:rPr>
              <a:t>, a na pierwszym </a:t>
            </a:r>
            <a:r>
              <a:rPr lang="pl-PL" sz="1700" dirty="0" err="1">
                <a:solidFill>
                  <a:srgbClr val="FFFFFF"/>
                </a:solidFill>
                <a:ea typeface="+mn-lt"/>
                <a:cs typeface="+mn-lt"/>
              </a:rPr>
              <a:t>Irène</a:t>
            </a:r>
            <a:endParaRPr lang="pl-PL" sz="1700" dirty="0">
              <a:solidFill>
                <a:srgbClr val="FFFFFF"/>
              </a:solidFill>
              <a:ea typeface="+mn-lt"/>
              <a:cs typeface="+mn-lt"/>
            </a:endParaRPr>
          </a:p>
        </p:txBody>
      </p:sp>
      <p:pic>
        <p:nvPicPr>
          <p:cNvPr id="4" name="Obraz 4" descr="Obraz zawierający osoba, zdjęcie, kobieta, pozujący&#10;&#10;Opis wygenerowany automatycznie">
            <a:extLst>
              <a:ext uri="{FF2B5EF4-FFF2-40B4-BE49-F238E27FC236}">
                <a16:creationId xmlns:a16="http://schemas.microsoft.com/office/drawing/2014/main" id="{F920418D-1839-410F-A2D5-CEB084DCAC6E}"/>
              </a:ext>
            </a:extLst>
          </p:cNvPr>
          <p:cNvPicPr>
            <a:picLocks noChangeAspect="1"/>
          </p:cNvPicPr>
          <p:nvPr/>
        </p:nvPicPr>
        <p:blipFill rotWithShape="1">
          <a:blip r:embed="rId3"/>
          <a:srcRect b="10578"/>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662374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ytuł 1">
            <a:extLst>
              <a:ext uri="{FF2B5EF4-FFF2-40B4-BE49-F238E27FC236}">
                <a16:creationId xmlns:a16="http://schemas.microsoft.com/office/drawing/2014/main" id="{F5A6AC46-3A8D-4A49-AFBF-04D0D0C33196}"/>
              </a:ext>
            </a:extLst>
          </p:cNvPr>
          <p:cNvSpPr>
            <a:spLocks noGrp="1"/>
          </p:cNvSpPr>
          <p:nvPr>
            <p:ph type="title"/>
          </p:nvPr>
        </p:nvSpPr>
        <p:spPr>
          <a:xfrm>
            <a:off x="1014141" y="1450655"/>
            <a:ext cx="3932030" cy="3956690"/>
          </a:xfrm>
        </p:spPr>
        <p:txBody>
          <a:bodyPr anchor="ctr">
            <a:normAutofit/>
          </a:bodyPr>
          <a:lstStyle/>
          <a:p>
            <a:r>
              <a:rPr lang="pl-PL" sz="5600">
                <a:solidFill>
                  <a:schemeClr val="bg1"/>
                </a:solidFill>
                <a:cs typeface="Calibri Light" panose="020F0302020204030204"/>
              </a:rPr>
              <a:t>Zakończenie </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740D5C0-909E-44C5-88BB-95D330D6912B}"/>
              </a:ext>
            </a:extLst>
          </p:cNvPr>
          <p:cNvSpPr>
            <a:spLocks noGrp="1"/>
          </p:cNvSpPr>
          <p:nvPr>
            <p:ph idx="1"/>
          </p:nvPr>
        </p:nvSpPr>
        <p:spPr>
          <a:xfrm>
            <a:off x="6096000" y="1108061"/>
            <a:ext cx="5008901" cy="4571972"/>
          </a:xfrm>
        </p:spPr>
        <p:txBody>
          <a:bodyPr vert="horz" lIns="91440" tIns="45720" rIns="91440" bIns="45720" rtlCol="0" anchor="ctr">
            <a:normAutofit/>
          </a:bodyPr>
          <a:lstStyle/>
          <a:p>
            <a:pPr marL="0" indent="0">
              <a:buNone/>
            </a:pPr>
            <a:r>
              <a:rPr lang="pl-PL" sz="2000" dirty="0">
                <a:solidFill>
                  <a:schemeClr val="bg1"/>
                </a:solidFill>
                <a:cs typeface="Calibri" panose="020F0502020204030204"/>
              </a:rPr>
              <a:t>Dziękuję za obejrzenie prezentacji,</a:t>
            </a:r>
          </a:p>
          <a:p>
            <a:pPr marL="0" indent="0">
              <a:buNone/>
            </a:pPr>
            <a:r>
              <a:rPr lang="pl-PL" sz="2000" dirty="0">
                <a:solidFill>
                  <a:schemeClr val="bg1"/>
                </a:solidFill>
                <a:cs typeface="Calibri" panose="020F0502020204030204"/>
              </a:rPr>
              <a:t>mam nadzieję, że  się podobała.</a:t>
            </a:r>
          </a:p>
          <a:p>
            <a:pPr marL="0" indent="0">
              <a:buNone/>
            </a:pPr>
            <a:r>
              <a:rPr lang="pl-PL" sz="2000" dirty="0">
                <a:solidFill>
                  <a:schemeClr val="bg1"/>
                </a:solidFill>
                <a:cs typeface="Calibri" panose="020F0502020204030204"/>
              </a:rPr>
              <a:t>Pozdrawiam</a:t>
            </a:r>
          </a:p>
          <a:p>
            <a:pPr marL="0" indent="0">
              <a:buNone/>
            </a:pPr>
            <a:r>
              <a:rPr lang="pl-PL" sz="2000" dirty="0">
                <a:solidFill>
                  <a:schemeClr val="bg1"/>
                </a:solidFill>
                <a:cs typeface="Calibri" panose="020F0502020204030204"/>
              </a:rPr>
              <a:t>Sebastian Zarzycki klasa VIIB</a:t>
            </a:r>
          </a:p>
        </p:txBody>
      </p:sp>
    </p:spTree>
    <p:extLst>
      <p:ext uri="{BB962C8B-B14F-4D97-AF65-F5344CB8AC3E}">
        <p14:creationId xmlns:p14="http://schemas.microsoft.com/office/powerpoint/2010/main" val="59729365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ytuł 1">
            <a:extLst>
              <a:ext uri="{FF2B5EF4-FFF2-40B4-BE49-F238E27FC236}">
                <a16:creationId xmlns:a16="http://schemas.microsoft.com/office/drawing/2014/main" id="{CB5F2DE1-4B77-4D5F-995C-84B13B13E43F}"/>
              </a:ext>
            </a:extLst>
          </p:cNvPr>
          <p:cNvSpPr>
            <a:spLocks noGrp="1"/>
          </p:cNvSpPr>
          <p:nvPr>
            <p:ph type="title"/>
          </p:nvPr>
        </p:nvSpPr>
        <p:spPr>
          <a:xfrm>
            <a:off x="6963788" y="669925"/>
            <a:ext cx="4800600" cy="1325563"/>
          </a:xfrm>
        </p:spPr>
        <p:txBody>
          <a:bodyPr anchor="b">
            <a:normAutofit/>
          </a:bodyPr>
          <a:lstStyle/>
          <a:p>
            <a:r>
              <a:rPr lang="pl-PL">
                <a:solidFill>
                  <a:schemeClr val="bg1"/>
                </a:solidFill>
                <a:cs typeface="Calibri Light" panose="020F0302020204030204"/>
              </a:rPr>
              <a:t>Spis treści</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63788" y="2026340"/>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BFABDE9-4958-4FBA-856B-055C66DEC7DD}"/>
              </a:ext>
            </a:extLst>
          </p:cNvPr>
          <p:cNvSpPr>
            <a:spLocks noGrp="1"/>
          </p:cNvSpPr>
          <p:nvPr>
            <p:ph idx="1"/>
          </p:nvPr>
        </p:nvSpPr>
        <p:spPr>
          <a:xfrm>
            <a:off x="1093093" y="271996"/>
            <a:ext cx="4562272" cy="5653105"/>
          </a:xfrm>
        </p:spPr>
        <p:txBody>
          <a:bodyPr vert="horz" lIns="91440" tIns="45720" rIns="91440" bIns="45720" rtlCol="0" anchor="t">
            <a:normAutofit/>
          </a:bodyPr>
          <a:lstStyle/>
          <a:p>
            <a:pPr marL="342900" indent="-342900">
              <a:buAutoNum type="arabicPeriod"/>
            </a:pPr>
            <a:r>
              <a:rPr lang="pl-PL" sz="1600" dirty="0">
                <a:solidFill>
                  <a:schemeClr val="bg1"/>
                </a:solidFill>
                <a:cs typeface="Calibri"/>
              </a:rPr>
              <a:t>Wstęp</a:t>
            </a:r>
            <a:endParaRPr lang="pl-PL">
              <a:cs typeface="Calibri" panose="020F0502020204030204"/>
            </a:endParaRPr>
          </a:p>
          <a:p>
            <a:pPr marL="342900" indent="-342900">
              <a:buAutoNum type="arabicPeriod"/>
            </a:pPr>
            <a:r>
              <a:rPr lang="pl-PL" sz="1600" dirty="0">
                <a:solidFill>
                  <a:schemeClr val="bg1"/>
                </a:solidFill>
                <a:cs typeface="Calibri"/>
              </a:rPr>
              <a:t>Spis treści</a:t>
            </a:r>
          </a:p>
          <a:p>
            <a:pPr marL="342900" indent="-342900">
              <a:buAutoNum type="arabicPeriod"/>
            </a:pPr>
            <a:r>
              <a:rPr lang="pl-PL" sz="1600" dirty="0">
                <a:solidFill>
                  <a:schemeClr val="bg1"/>
                </a:solidFill>
                <a:cs typeface="Calibri"/>
              </a:rPr>
              <a:t>Dom rodzinny</a:t>
            </a:r>
          </a:p>
          <a:p>
            <a:pPr marL="342900" indent="-342900">
              <a:buAutoNum type="arabicPeriod"/>
            </a:pPr>
            <a:r>
              <a:rPr lang="pl-PL" sz="1600" dirty="0">
                <a:solidFill>
                  <a:schemeClr val="bg1"/>
                </a:solidFill>
                <a:cs typeface="Calibri"/>
              </a:rPr>
              <a:t>Dzieciństwo</a:t>
            </a:r>
          </a:p>
          <a:p>
            <a:pPr marL="342900" indent="-342900">
              <a:buAutoNum type="arabicPeriod"/>
            </a:pPr>
            <a:r>
              <a:rPr lang="pl-PL" sz="1600" dirty="0">
                <a:solidFill>
                  <a:schemeClr val="bg1"/>
                </a:solidFill>
                <a:cs typeface="Calibri"/>
              </a:rPr>
              <a:t>Młodość</a:t>
            </a:r>
          </a:p>
          <a:p>
            <a:pPr marL="342900" indent="-342900">
              <a:buAutoNum type="arabicPeriod"/>
            </a:pPr>
            <a:r>
              <a:rPr lang="pl-PL" sz="1600" dirty="0">
                <a:solidFill>
                  <a:schemeClr val="bg1"/>
                </a:solidFill>
                <a:cs typeface="Calibri"/>
              </a:rPr>
              <a:t>Życiorys od 1891 roku</a:t>
            </a:r>
          </a:p>
          <a:p>
            <a:pPr marL="342900" indent="-342900">
              <a:buAutoNum type="arabicPeriod"/>
            </a:pPr>
            <a:r>
              <a:rPr lang="pl-PL" sz="1600" dirty="0">
                <a:solidFill>
                  <a:schemeClr val="bg1"/>
                </a:solidFill>
                <a:cs typeface="Calibri"/>
              </a:rPr>
              <a:t>Życiorys po 1911 roku</a:t>
            </a:r>
          </a:p>
          <a:p>
            <a:pPr marL="342900" indent="-342900">
              <a:buAutoNum type="arabicPeriod"/>
            </a:pPr>
            <a:r>
              <a:rPr lang="pl-PL" sz="1600" dirty="0">
                <a:solidFill>
                  <a:schemeClr val="bg1"/>
                </a:solidFill>
                <a:cs typeface="Calibri"/>
              </a:rPr>
              <a:t>Rodzina</a:t>
            </a:r>
          </a:p>
          <a:p>
            <a:pPr marL="342900" indent="-342900">
              <a:buAutoNum type="arabicPeriod"/>
            </a:pPr>
            <a:r>
              <a:rPr lang="pl-PL" sz="1600" dirty="0">
                <a:solidFill>
                  <a:schemeClr val="bg1"/>
                </a:solidFill>
                <a:cs typeface="Calibri"/>
              </a:rPr>
              <a:t>Osiągnięcia</a:t>
            </a:r>
          </a:p>
          <a:p>
            <a:pPr marL="342900" indent="-342900">
              <a:buAutoNum type="arabicPeriod"/>
            </a:pPr>
            <a:r>
              <a:rPr lang="pl-PL" sz="1600" dirty="0">
                <a:solidFill>
                  <a:schemeClr val="bg1"/>
                </a:solidFill>
                <a:cs typeface="Calibri"/>
              </a:rPr>
              <a:t>Wynalezienie  polonu</a:t>
            </a:r>
          </a:p>
          <a:p>
            <a:pPr marL="342900" indent="-342900">
              <a:buAutoNum type="arabicPeriod"/>
            </a:pPr>
            <a:r>
              <a:rPr lang="pl-PL" sz="1600" dirty="0">
                <a:solidFill>
                  <a:schemeClr val="bg1"/>
                </a:solidFill>
                <a:cs typeface="Calibri"/>
              </a:rPr>
              <a:t>Wynalezienie radu</a:t>
            </a:r>
          </a:p>
          <a:p>
            <a:pPr marL="342900" indent="-342900">
              <a:buAutoNum type="arabicPeriod"/>
            </a:pPr>
            <a:r>
              <a:rPr lang="pl-PL" sz="1600" dirty="0">
                <a:solidFill>
                  <a:schemeClr val="bg1"/>
                </a:solidFill>
                <a:cs typeface="Calibri"/>
              </a:rPr>
              <a:t>Zastosowanie radu i polonu</a:t>
            </a:r>
          </a:p>
          <a:p>
            <a:pPr marL="342900" indent="-342900">
              <a:buAutoNum type="arabicPeriod"/>
            </a:pPr>
            <a:r>
              <a:rPr lang="pl-PL" sz="1600" dirty="0">
                <a:solidFill>
                  <a:schemeClr val="bg1"/>
                </a:solidFill>
                <a:cs typeface="Calibri"/>
              </a:rPr>
              <a:t>"Małe Curie"</a:t>
            </a:r>
          </a:p>
          <a:p>
            <a:pPr marL="342900" indent="-342900">
              <a:buAutoNum type="arabicPeriod"/>
            </a:pPr>
            <a:r>
              <a:rPr lang="pl-PL" sz="1600" dirty="0" err="1">
                <a:solidFill>
                  <a:schemeClr val="bg1"/>
                </a:solidFill>
                <a:cs typeface="Calibri"/>
              </a:rPr>
              <a:t>Pierre'e</a:t>
            </a:r>
            <a:r>
              <a:rPr lang="pl-PL" sz="1600" dirty="0">
                <a:solidFill>
                  <a:schemeClr val="bg1"/>
                </a:solidFill>
                <a:cs typeface="Calibri"/>
              </a:rPr>
              <a:t> Curie</a:t>
            </a:r>
          </a:p>
          <a:p>
            <a:pPr marL="342900" indent="-342900">
              <a:buAutoNum type="arabicPeriod"/>
            </a:pPr>
            <a:r>
              <a:rPr lang="pl-PL" sz="1600" dirty="0">
                <a:solidFill>
                  <a:schemeClr val="bg1"/>
                </a:solidFill>
                <a:ea typeface="+mn-lt"/>
                <a:cs typeface="+mn-lt"/>
              </a:rPr>
              <a:t> </a:t>
            </a:r>
            <a:r>
              <a:rPr lang="pl-PL" sz="1600" dirty="0" err="1">
                <a:solidFill>
                  <a:schemeClr val="bg1"/>
                </a:solidFill>
                <a:ea typeface="+mn-lt"/>
                <a:cs typeface="+mn-lt"/>
              </a:rPr>
              <a:t>Irène</a:t>
            </a:r>
            <a:r>
              <a:rPr lang="pl-PL" sz="1600" dirty="0">
                <a:solidFill>
                  <a:schemeClr val="bg1"/>
                </a:solidFill>
                <a:ea typeface="+mn-lt"/>
                <a:cs typeface="+mn-lt"/>
              </a:rPr>
              <a:t> Joliot-Curie i </a:t>
            </a:r>
            <a:r>
              <a:rPr lang="pl-PL" sz="1600" dirty="0" err="1">
                <a:solidFill>
                  <a:schemeClr val="bg1"/>
                </a:solidFill>
                <a:ea typeface="+mn-lt"/>
                <a:cs typeface="+mn-lt"/>
              </a:rPr>
              <a:t>Ève</a:t>
            </a:r>
            <a:r>
              <a:rPr lang="pl-PL" sz="1600" dirty="0">
                <a:solidFill>
                  <a:schemeClr val="bg1"/>
                </a:solidFill>
                <a:ea typeface="+mn-lt"/>
                <a:cs typeface="+mn-lt"/>
              </a:rPr>
              <a:t> Curie</a:t>
            </a:r>
          </a:p>
          <a:p>
            <a:pPr marL="342900" indent="-342900">
              <a:buAutoNum type="arabicPeriod"/>
            </a:pPr>
            <a:r>
              <a:rPr lang="pl-PL" sz="1600" dirty="0">
                <a:solidFill>
                  <a:schemeClr val="bg1"/>
                </a:solidFill>
                <a:cs typeface="Calibri" panose="020F0502020204030204"/>
              </a:rPr>
              <a:t>Zakończenie</a:t>
            </a:r>
          </a:p>
          <a:p>
            <a:pPr marL="0" indent="0">
              <a:buNone/>
            </a:pPr>
            <a:endParaRPr lang="pl-PL" sz="1600" dirty="0">
              <a:solidFill>
                <a:schemeClr val="bg1"/>
              </a:solidFill>
              <a:cs typeface="Calibri" panose="020F0502020204030204"/>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5156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osoba, zdjęcie, zewnętrzne, siedzi&#10;&#10;Opis wygenerowany automatycznie">
            <a:extLst>
              <a:ext uri="{FF2B5EF4-FFF2-40B4-BE49-F238E27FC236}">
                <a16:creationId xmlns:a16="http://schemas.microsoft.com/office/drawing/2014/main" id="{A30580FB-5E17-47D4-A6DE-7169F0FA96B9}"/>
              </a:ext>
            </a:extLst>
          </p:cNvPr>
          <p:cNvPicPr>
            <a:picLocks noChangeAspect="1"/>
          </p:cNvPicPr>
          <p:nvPr/>
        </p:nvPicPr>
        <p:blipFill rotWithShape="1">
          <a:blip r:embed="rId2">
            <a:alphaModFix amt="40000"/>
          </a:blip>
          <a:srcRect b="19065"/>
          <a:stretch/>
        </p:blipFill>
        <p:spPr>
          <a:xfrm>
            <a:off x="20" y="10"/>
            <a:ext cx="12191979" cy="6857990"/>
          </a:xfrm>
          <a:prstGeom prst="rect">
            <a:avLst/>
          </a:prstGeom>
        </p:spPr>
      </p:pic>
      <p:sp>
        <p:nvSpPr>
          <p:cNvPr id="2" name="Tytuł 1">
            <a:extLst>
              <a:ext uri="{FF2B5EF4-FFF2-40B4-BE49-F238E27FC236}">
                <a16:creationId xmlns:a16="http://schemas.microsoft.com/office/drawing/2014/main" id="{C06B21A0-78A9-462E-B3C1-B7704BD94D61}"/>
              </a:ext>
            </a:extLst>
          </p:cNvPr>
          <p:cNvSpPr>
            <a:spLocks noGrp="1"/>
          </p:cNvSpPr>
          <p:nvPr>
            <p:ph type="title"/>
          </p:nvPr>
        </p:nvSpPr>
        <p:spPr>
          <a:xfrm>
            <a:off x="851687" y="941832"/>
            <a:ext cx="10496018" cy="1660742"/>
          </a:xfrm>
        </p:spPr>
        <p:txBody>
          <a:bodyPr anchor="b">
            <a:normAutofit/>
          </a:bodyPr>
          <a:lstStyle/>
          <a:p>
            <a:pPr algn="ctr"/>
            <a:r>
              <a:rPr lang="pl-PL" sz="5000" dirty="0">
                <a:cs typeface="Calibri Light"/>
              </a:rPr>
              <a:t>Dom rodzinny</a:t>
            </a:r>
            <a:endParaRPr lang="pl-PL"/>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DDD44AB8-C58E-43F8-B83B-32D61B5C94E9}"/>
              </a:ext>
            </a:extLst>
          </p:cNvPr>
          <p:cNvSpPr>
            <a:spLocks noGrp="1"/>
          </p:cNvSpPr>
          <p:nvPr>
            <p:ph idx="1"/>
          </p:nvPr>
        </p:nvSpPr>
        <p:spPr>
          <a:xfrm>
            <a:off x="851686" y="3345577"/>
            <a:ext cx="10496018" cy="3327664"/>
          </a:xfrm>
        </p:spPr>
        <p:txBody>
          <a:bodyPr vert="horz" lIns="91440" tIns="45720" rIns="91440" bIns="45720" rtlCol="0" anchor="t">
            <a:noAutofit/>
          </a:bodyPr>
          <a:lstStyle/>
          <a:p>
            <a:pPr marL="0" indent="0">
              <a:buNone/>
            </a:pPr>
            <a:r>
              <a:rPr lang="pl-PL" sz="2400" dirty="0">
                <a:ea typeface="+mn-lt"/>
                <a:cs typeface="+mn-lt"/>
              </a:rPr>
              <a:t>Maria Skłodowska urodziła się w Warszawie. 7 listopada 1867 roku. Jako piąte i ostatnie dziecko w rodzinie. Rodzina jej wywodziła się z drobnej szlachty. Ojciec jej Władysław, pochodził z rodziny, która miała prawo do posługiwania się herbem Dołęga, natomiast  matka z rodziny z herbem Topór. Władysław Skłodowski był nauczycielem matematyki i fizyki, a także dyrektorem dwóch warszawskich gimnazjów męskich. Jej matka Bronisława Boguska, była przełożoną warszawskiej pensji dla dziewcząt z dobrych domów.  Rodzice wychowywali swoje dzieci w duchu głębokiego patriotyzmu. Rodzeństwem Marii byli: Zofia (1861–1876), Józef (1863–1937) – znany warszawski lekarz, Bronisława (1865–1939) – lekarka i działaczka społeczna oraz Helena (1866–1961) – nauczycielka.</a:t>
            </a:r>
            <a:endParaRPr lang="pl-PL" sz="2400">
              <a:cs typeface="Calibri"/>
            </a:endParaRPr>
          </a:p>
        </p:txBody>
      </p:sp>
    </p:spTree>
    <p:extLst>
      <p:ext uri="{BB962C8B-B14F-4D97-AF65-F5344CB8AC3E}">
        <p14:creationId xmlns:p14="http://schemas.microsoft.com/office/powerpoint/2010/main" val="2705257001"/>
      </p:ext>
    </p:extLst>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7A773E-8C8F-4258-A621-DC6E408CD992}"/>
              </a:ext>
            </a:extLst>
          </p:cNvPr>
          <p:cNvSpPr>
            <a:spLocks noGrp="1"/>
          </p:cNvSpPr>
          <p:nvPr>
            <p:ph type="title"/>
          </p:nvPr>
        </p:nvSpPr>
        <p:spPr>
          <a:xfrm>
            <a:off x="5069940" y="365124"/>
            <a:ext cx="6172200" cy="1828800"/>
          </a:xfrm>
        </p:spPr>
        <p:txBody>
          <a:bodyPr>
            <a:normAutofit/>
          </a:bodyPr>
          <a:lstStyle/>
          <a:p>
            <a:r>
              <a:rPr lang="pl-PL">
                <a:cs typeface="Calibri Light" panose="020F0302020204030204"/>
              </a:rPr>
              <a:t>Dzieciństwo </a:t>
            </a:r>
          </a:p>
        </p:txBody>
      </p:sp>
      <p:pic>
        <p:nvPicPr>
          <p:cNvPr id="4" name="Obraz 4" descr="Obraz zawierający osoba, siedzi, trzymający, dziecko&#10;&#10;Opis wygenerowany automatycznie">
            <a:extLst>
              <a:ext uri="{FF2B5EF4-FFF2-40B4-BE49-F238E27FC236}">
                <a16:creationId xmlns:a16="http://schemas.microsoft.com/office/drawing/2014/main" id="{6EA66454-C347-4E0A-BC4F-4F10A1D6657F}"/>
              </a:ext>
            </a:extLst>
          </p:cNvPr>
          <p:cNvPicPr>
            <a:picLocks noChangeAspect="1"/>
          </p:cNvPicPr>
          <p:nvPr/>
        </p:nvPicPr>
        <p:blipFill rotWithShape="1">
          <a:blip r:embed="rId2"/>
          <a:srcRect b="7249"/>
          <a:stretch/>
        </p:blipFill>
        <p:spPr>
          <a:xfrm>
            <a:off x="20" y="10"/>
            <a:ext cx="4639713" cy="6857990"/>
          </a:xfrm>
          <a:prstGeom prst="rect">
            <a:avLst/>
          </a:prstGeom>
        </p:spPr>
      </p:pic>
      <p:sp>
        <p:nvSpPr>
          <p:cNvPr id="3" name="Symbol zastępczy zawartości 2">
            <a:extLst>
              <a:ext uri="{FF2B5EF4-FFF2-40B4-BE49-F238E27FC236}">
                <a16:creationId xmlns:a16="http://schemas.microsoft.com/office/drawing/2014/main" id="{3418A660-7129-4A23-BC47-890BFDB85E15}"/>
              </a:ext>
            </a:extLst>
          </p:cNvPr>
          <p:cNvSpPr>
            <a:spLocks noGrp="1"/>
          </p:cNvSpPr>
          <p:nvPr>
            <p:ph idx="1"/>
          </p:nvPr>
        </p:nvSpPr>
        <p:spPr>
          <a:xfrm>
            <a:off x="4861173" y="1717152"/>
            <a:ext cx="7174282" cy="5017424"/>
          </a:xfrm>
        </p:spPr>
        <p:txBody>
          <a:bodyPr vert="horz" lIns="91440" tIns="45720" rIns="91440" bIns="45720" rtlCol="0" anchor="t">
            <a:normAutofit lnSpcReduction="10000"/>
          </a:bodyPr>
          <a:lstStyle/>
          <a:p>
            <a:pPr marL="0" indent="0">
              <a:buNone/>
            </a:pPr>
            <a:r>
              <a:rPr lang="pl-PL" sz="1500" dirty="0">
                <a:ea typeface="+mn-lt"/>
                <a:cs typeface="+mn-lt"/>
              </a:rPr>
              <a:t> </a:t>
            </a:r>
            <a:r>
              <a:rPr lang="pl-PL" sz="2000" dirty="0">
                <a:ea typeface="+mn-lt"/>
                <a:cs typeface="+mn-lt"/>
              </a:rPr>
              <a:t>Kiedy Maria miała 9 lat, jej najstarsza siostra Zofia zmarła na tyfus (choroba bakteryjna). Dwa lata później, w wieku 42 lat zmarła jej matka, która od lat chorowała na gruźlicę. Ojciec był ateistą, matka zaś głęboko wierzącą katoliczką. Po śmierci siostry i matki Maria wpadła w depresję, straciła też wiarę w Boga i stała się ateistką. Gdy Maria miała 10 lat rozpoczęła naukę na pensji dla dziewcząt, którą wcześniej prowadziła jej matka. Następnie kształciła się w III Żeńskim Gimnazjum Rządowym, które ukończyła w 1883 ze złotym medalem. Kolejny rok spędziła na wsi u ziemiańskiej rodziny jej ojca, gdzie regenerowała siły fizyczne i psychiczne po bolesnych przeżyciach związanych ze śmiercią matki i siostry. Po powrocie do Warszawy udzielała korepetycji z matematyki, fizyki, języków obcych - znała języki takie jak polski, rosyjski, niemiecki, angielski oraz francuski. W Warszawie Maria poznała Bronisławę Piasecką – nauczycielkę, którą przepełniały idee pozytywizmu. Pod jej wpływem Maria wraz z siostrami – Bronią i Helą wstąpiły na Uniwersytet Latający. Był to czas, kiedy młode Skłodowskie poznały wybitnych profesorów, którzy przekazali im zakazaną przez władzę wiedzę.</a:t>
            </a:r>
            <a:endParaRPr lang="pl-PL" sz="2000">
              <a:cs typeface="Calibri"/>
            </a:endParaRPr>
          </a:p>
        </p:txBody>
      </p:sp>
    </p:spTree>
    <p:extLst>
      <p:ext uri="{BB962C8B-B14F-4D97-AF65-F5344CB8AC3E}">
        <p14:creationId xmlns:p14="http://schemas.microsoft.com/office/powerpoint/2010/main" val="4272879121"/>
      </p:ext>
    </p:extLst>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ytuł 1">
            <a:extLst>
              <a:ext uri="{FF2B5EF4-FFF2-40B4-BE49-F238E27FC236}">
                <a16:creationId xmlns:a16="http://schemas.microsoft.com/office/drawing/2014/main" id="{4F79BD8B-B418-4683-8FB7-79482891D502}"/>
              </a:ext>
            </a:extLst>
          </p:cNvPr>
          <p:cNvSpPr>
            <a:spLocks noGrp="1"/>
          </p:cNvSpPr>
          <p:nvPr>
            <p:ph type="title"/>
          </p:nvPr>
        </p:nvSpPr>
        <p:spPr>
          <a:xfrm>
            <a:off x="1014141" y="1450655"/>
            <a:ext cx="3932030" cy="3956690"/>
          </a:xfrm>
        </p:spPr>
        <p:txBody>
          <a:bodyPr anchor="ctr">
            <a:normAutofit/>
          </a:bodyPr>
          <a:lstStyle/>
          <a:p>
            <a:r>
              <a:rPr lang="pl-PL" sz="8000" dirty="0">
                <a:solidFill>
                  <a:schemeClr val="bg1"/>
                </a:solidFill>
                <a:cs typeface="Calibri Light" panose="020F0302020204030204"/>
              </a:rPr>
              <a:t>Młodość</a:t>
            </a:r>
            <a:endParaRPr lang="pl-PL" sz="8000" dirty="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7C3E1F69-DABD-48DD-A9D9-326CCDFF2F87}"/>
              </a:ext>
            </a:extLst>
          </p:cNvPr>
          <p:cNvSpPr>
            <a:spLocks noGrp="1"/>
          </p:cNvSpPr>
          <p:nvPr>
            <p:ph idx="1"/>
          </p:nvPr>
        </p:nvSpPr>
        <p:spPr>
          <a:xfrm>
            <a:off x="6096000" y="1108061"/>
            <a:ext cx="5008901" cy="4571972"/>
          </a:xfrm>
        </p:spPr>
        <p:txBody>
          <a:bodyPr vert="horz" lIns="91440" tIns="45720" rIns="91440" bIns="45720" rtlCol="0" anchor="ctr">
            <a:normAutofit lnSpcReduction="10000"/>
          </a:bodyPr>
          <a:lstStyle/>
          <a:p>
            <a:pPr marL="0" indent="0">
              <a:buNone/>
            </a:pPr>
            <a:endParaRPr lang="pl-PL" sz="2000" dirty="0">
              <a:solidFill>
                <a:schemeClr val="bg1"/>
              </a:solidFill>
              <a:cs typeface="Calibri"/>
            </a:endParaRPr>
          </a:p>
          <a:p>
            <a:pPr marL="0" indent="0">
              <a:buNone/>
            </a:pPr>
            <a:r>
              <a:rPr lang="pl-PL" sz="2000" dirty="0">
                <a:solidFill>
                  <a:schemeClr val="bg1"/>
                </a:solidFill>
                <a:ea typeface="+mn-lt"/>
                <a:cs typeface="+mn-lt"/>
              </a:rPr>
              <a:t>Zafascynowane nauką, Maria i Bronia zawarły umowę, w myśl której najpierw na studia do Paryża wyjedzie starsza z nich, a młodsza będzie pracować w kraju na jej utrzymanie. Po zakończonych studiach we Francji, Bronia miałaby utrzymywać Marię. W związku z tym została guwernantką najpierw w prawniczej rodzinie z Krakowa, a następnie u ziemiańskiej rodziny Żorawskich, mieszkających w majątku ziemskim w Szczukach. Tam Maria uczyła dwie córki Żorawskich, a w wolnych chwilach, za zgodą Żorawskiego uczyła wiejskie dzieci czytania, pisania i liczenia. Działalność ta była zabroniona i bardzo surowo karana przez carskie władze.</a:t>
            </a:r>
            <a:endParaRPr lang="pl-PL" sz="2000">
              <a:solidFill>
                <a:schemeClr val="bg1"/>
              </a:solidFill>
              <a:cs typeface="Calibri" panose="020F0502020204030204"/>
            </a:endParaRPr>
          </a:p>
        </p:txBody>
      </p:sp>
    </p:spTree>
    <p:extLst>
      <p:ext uri="{BB962C8B-B14F-4D97-AF65-F5344CB8AC3E}">
        <p14:creationId xmlns:p14="http://schemas.microsoft.com/office/powerpoint/2010/main" val="240478107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mężczyzna, osoba, budynek, zdjęcie&#10;&#10;Opis wygenerowany automatycznie">
            <a:extLst>
              <a:ext uri="{FF2B5EF4-FFF2-40B4-BE49-F238E27FC236}">
                <a16:creationId xmlns:a16="http://schemas.microsoft.com/office/drawing/2014/main" id="{216BF2A8-C55C-4CCE-BCD0-BCA2F7FC5535}"/>
              </a:ext>
            </a:extLst>
          </p:cNvPr>
          <p:cNvPicPr>
            <a:picLocks noChangeAspect="1"/>
          </p:cNvPicPr>
          <p:nvPr/>
        </p:nvPicPr>
        <p:blipFill rotWithShape="1">
          <a:blip r:embed="rId2"/>
          <a:srcRect r="9090" b="36356"/>
          <a:stretch/>
        </p:blipFill>
        <p:spPr>
          <a:xfrm>
            <a:off x="3522468" y="10"/>
            <a:ext cx="8669532" cy="6857990"/>
          </a:xfrm>
          <a:prstGeom prst="rect">
            <a:avLst/>
          </a:prstGeom>
        </p:spPr>
      </p:pic>
      <p:sp>
        <p:nvSpPr>
          <p:cNvPr id="21" name="Rectangle 2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F4830A09-145E-410B-8444-CCA5542823A4}"/>
              </a:ext>
            </a:extLst>
          </p:cNvPr>
          <p:cNvSpPr>
            <a:spLocks noGrp="1"/>
          </p:cNvSpPr>
          <p:nvPr>
            <p:ph type="title"/>
          </p:nvPr>
        </p:nvSpPr>
        <p:spPr>
          <a:xfrm>
            <a:off x="371094" y="1161288"/>
            <a:ext cx="3438144" cy="1124712"/>
          </a:xfrm>
        </p:spPr>
        <p:txBody>
          <a:bodyPr anchor="b">
            <a:normAutofit/>
          </a:bodyPr>
          <a:lstStyle/>
          <a:p>
            <a:r>
              <a:rPr lang="pl-PL" sz="2800">
                <a:cs typeface="Calibri Light" panose="020F0302020204030204"/>
              </a:rPr>
              <a:t>Życiorys od 1891 roku</a:t>
            </a:r>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53DC800E-9FA6-433F-A834-8D60A2CE40AF}"/>
              </a:ext>
            </a:extLst>
          </p:cNvPr>
          <p:cNvSpPr>
            <a:spLocks noGrp="1"/>
          </p:cNvSpPr>
          <p:nvPr>
            <p:ph idx="1"/>
          </p:nvPr>
        </p:nvSpPr>
        <p:spPr>
          <a:xfrm>
            <a:off x="371094" y="2571918"/>
            <a:ext cx="4587125" cy="4063202"/>
          </a:xfrm>
        </p:spPr>
        <p:txBody>
          <a:bodyPr vert="horz" lIns="91440" tIns="45720" rIns="91440" bIns="45720" rtlCol="0" anchor="t">
            <a:noAutofit/>
          </a:bodyPr>
          <a:lstStyle/>
          <a:p>
            <a:pPr marL="0" indent="0">
              <a:buNone/>
            </a:pPr>
            <a:r>
              <a:rPr lang="pl-PL" sz="1800" dirty="0">
                <a:cs typeface="Calibri"/>
              </a:rPr>
              <a:t>W 1891 roku wyjechała do Paryża, by studiować na </a:t>
            </a:r>
            <a:r>
              <a:rPr lang="pl-PL" sz="1800" dirty="0" err="1">
                <a:cs typeface="Calibri"/>
              </a:rPr>
              <a:t>Sobonie</a:t>
            </a:r>
            <a:r>
              <a:rPr lang="pl-PL" sz="1800" dirty="0">
                <a:cs typeface="Calibri"/>
              </a:rPr>
              <a:t>, ponieważ w XIX wieku kobiety nie mogły studiować na ziemiach polskich. Rozwinęła tam swoją karierę naukową, była prekursorką nowej gałęzi chemii – radiochemii. Rozwinęła teorię promieniotwórczości, techniki rozdzielania izotopów promieniotwórczych oraz odkryła dwa nowe pierwiastki. </a:t>
            </a:r>
            <a:r>
              <a:rPr lang="pl-PL" sz="1800" dirty="0">
                <a:ea typeface="+mn-lt"/>
                <a:cs typeface="+mn-lt"/>
              </a:rPr>
              <a:t> Z jej inicjatywy prowadzono także badania nad leczeniem raka za pomocą promieniotwórczości. W roku 1903 po raz pierwszy otrzymała Nagrodę Nobla wraz z mężem  Pierre'em Curie i Henrim Becquerelem za badanie nad odkrytym przez Becquerela zjawiskiem promieniotwórczości.</a:t>
            </a:r>
            <a:endParaRPr lang="pl-PL" sz="1800" dirty="0">
              <a:cs typeface="Calibri"/>
            </a:endParaRPr>
          </a:p>
        </p:txBody>
      </p:sp>
    </p:spTree>
    <p:extLst>
      <p:ext uri="{BB962C8B-B14F-4D97-AF65-F5344CB8AC3E}">
        <p14:creationId xmlns:p14="http://schemas.microsoft.com/office/powerpoint/2010/main" val="2623436627"/>
      </p:ext>
    </p:extLst>
  </p:cSld>
  <p:clrMapOvr>
    <a:overrideClrMapping bg1="dk1" tx1="lt1" bg2="dk2" tx2="lt2" accent1="accent1" accent2="accent2" accent3="accent3" accent4="accent4" accent5="accent5" accent6="accent6" hlink="hlink" folHlink="folHlink"/>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ytuł 1">
            <a:extLst>
              <a:ext uri="{FF2B5EF4-FFF2-40B4-BE49-F238E27FC236}">
                <a16:creationId xmlns:a16="http://schemas.microsoft.com/office/drawing/2014/main" id="{6546BB23-AB54-46BC-9A0A-14D65D28DF81}"/>
              </a:ext>
            </a:extLst>
          </p:cNvPr>
          <p:cNvSpPr>
            <a:spLocks noGrp="1"/>
          </p:cNvSpPr>
          <p:nvPr>
            <p:ph type="title"/>
          </p:nvPr>
        </p:nvSpPr>
        <p:spPr>
          <a:xfrm>
            <a:off x="1014141" y="1450655"/>
            <a:ext cx="3932030" cy="3956690"/>
          </a:xfrm>
        </p:spPr>
        <p:txBody>
          <a:bodyPr anchor="ctr">
            <a:normAutofit/>
          </a:bodyPr>
          <a:lstStyle/>
          <a:p>
            <a:r>
              <a:rPr lang="pl-PL" sz="8000">
                <a:solidFill>
                  <a:schemeClr val="bg1"/>
                </a:solidFill>
                <a:cs typeface="Calibri Light" panose="020F0302020204030204"/>
              </a:rPr>
              <a:t>Życiorys po 1911 roku</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A341428-A079-41C4-9E14-FEBA4F8FBE5A}"/>
              </a:ext>
            </a:extLst>
          </p:cNvPr>
          <p:cNvSpPr>
            <a:spLocks noGrp="1"/>
          </p:cNvSpPr>
          <p:nvPr>
            <p:ph idx="1"/>
          </p:nvPr>
        </p:nvSpPr>
        <p:spPr>
          <a:xfrm>
            <a:off x="6096000" y="1108061"/>
            <a:ext cx="5008901" cy="5354848"/>
          </a:xfrm>
        </p:spPr>
        <p:txBody>
          <a:bodyPr vert="horz" lIns="91440" tIns="45720" rIns="91440" bIns="45720" rtlCol="0" anchor="ctr">
            <a:normAutofit/>
          </a:bodyPr>
          <a:lstStyle/>
          <a:p>
            <a:pPr marL="0" indent="0">
              <a:buNone/>
            </a:pPr>
            <a:r>
              <a:rPr lang="pl-PL" sz="2400" dirty="0">
                <a:solidFill>
                  <a:schemeClr val="bg1"/>
                </a:solidFill>
                <a:cs typeface="Calibri"/>
              </a:rPr>
              <a:t>W 1911 roku po raz drugi została nagrodzona Nagrodą Nobla z</a:t>
            </a:r>
            <a:r>
              <a:rPr lang="pl-PL" sz="2400" dirty="0">
                <a:solidFill>
                  <a:schemeClr val="bg1"/>
                </a:solidFill>
                <a:ea typeface="+mn-lt"/>
                <a:cs typeface="+mn-lt"/>
              </a:rPr>
              <a:t> chemii za odkrycie polonu i radu oraz wydzielenie czystego radu i badanie właściwości chemicznych pierwiastków promieniotwórczych. Jako pierwsza kobieta spoczęła w paryskim panteonie jako dowód uznania zasług naukowych. Zmarła 4 lipca w Passy</a:t>
            </a:r>
            <a:endParaRPr lang="pl-PL" sz="2400" dirty="0">
              <a:solidFill>
                <a:schemeClr val="bg1"/>
              </a:solidFill>
              <a:cs typeface="Calibri"/>
            </a:endParaRPr>
          </a:p>
        </p:txBody>
      </p:sp>
    </p:spTree>
    <p:extLst>
      <p:ext uri="{BB962C8B-B14F-4D97-AF65-F5344CB8AC3E}">
        <p14:creationId xmlns:p14="http://schemas.microsoft.com/office/powerpoint/2010/main" val="67243704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ytuł 1">
            <a:extLst>
              <a:ext uri="{FF2B5EF4-FFF2-40B4-BE49-F238E27FC236}">
                <a16:creationId xmlns:a16="http://schemas.microsoft.com/office/drawing/2014/main" id="{CF5E6F9A-2800-4BC7-8786-1AB0A3BEC6F8}"/>
              </a:ext>
            </a:extLst>
          </p:cNvPr>
          <p:cNvSpPr>
            <a:spLocks noGrp="1"/>
          </p:cNvSpPr>
          <p:nvPr>
            <p:ph type="title"/>
          </p:nvPr>
        </p:nvSpPr>
        <p:spPr>
          <a:xfrm>
            <a:off x="838200" y="448721"/>
            <a:ext cx="4707671" cy="1225650"/>
          </a:xfrm>
        </p:spPr>
        <p:txBody>
          <a:bodyPr anchor="b">
            <a:normAutofit/>
          </a:bodyPr>
          <a:lstStyle/>
          <a:p>
            <a:r>
              <a:rPr lang="pl-PL" sz="3800">
                <a:solidFill>
                  <a:schemeClr val="bg1"/>
                </a:solidFill>
                <a:cs typeface="Calibri Light" panose="020F0302020204030204"/>
              </a:rPr>
              <a:t>Rodzina</a:t>
            </a:r>
          </a:p>
        </p:txBody>
      </p:sp>
      <p:cxnSp>
        <p:nvCxnSpPr>
          <p:cNvPr id="11"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32F07C5-B617-4673-8B5B-6B0ACF30A1CF}"/>
              </a:ext>
            </a:extLst>
          </p:cNvPr>
          <p:cNvSpPr>
            <a:spLocks noGrp="1"/>
          </p:cNvSpPr>
          <p:nvPr>
            <p:ph idx="1"/>
          </p:nvPr>
        </p:nvSpPr>
        <p:spPr>
          <a:xfrm>
            <a:off x="897769" y="1909192"/>
            <a:ext cx="4586513" cy="3647710"/>
          </a:xfrm>
        </p:spPr>
        <p:txBody>
          <a:bodyPr vert="horz" lIns="91440" tIns="45720" rIns="91440" bIns="45720" rtlCol="0" anchor="t">
            <a:normAutofit lnSpcReduction="10000"/>
          </a:bodyPr>
          <a:lstStyle/>
          <a:p>
            <a:pPr marL="0" indent="0">
              <a:buNone/>
            </a:pPr>
            <a:r>
              <a:rPr lang="pl-PL" sz="2000" dirty="0">
                <a:solidFill>
                  <a:schemeClr val="bg1"/>
                </a:solidFill>
                <a:ea typeface="+mn-lt"/>
                <a:cs typeface="+mn-lt"/>
              </a:rPr>
              <a:t>Wraz z mężem Pierre’em Curie miała dwie córki: </a:t>
            </a:r>
            <a:r>
              <a:rPr lang="pl-PL" sz="2000" dirty="0" err="1">
                <a:solidFill>
                  <a:schemeClr val="bg1"/>
                </a:solidFill>
                <a:ea typeface="+mn-lt"/>
                <a:cs typeface="+mn-lt"/>
              </a:rPr>
              <a:t>Ève</a:t>
            </a:r>
            <a:r>
              <a:rPr lang="pl-PL" sz="2000" dirty="0">
                <a:solidFill>
                  <a:schemeClr val="bg1"/>
                </a:solidFill>
                <a:ea typeface="+mn-lt"/>
                <a:cs typeface="+mn-lt"/>
              </a:rPr>
              <a:t> Curie ( trzecia córka ) i </a:t>
            </a:r>
            <a:r>
              <a:rPr lang="pl-PL" sz="2000" dirty="0" err="1">
                <a:solidFill>
                  <a:schemeClr val="bg1"/>
                </a:solidFill>
                <a:ea typeface="+mn-lt"/>
                <a:cs typeface="+mn-lt"/>
              </a:rPr>
              <a:t>Irène</a:t>
            </a:r>
            <a:r>
              <a:rPr lang="pl-PL" sz="2000" dirty="0">
                <a:solidFill>
                  <a:schemeClr val="bg1"/>
                </a:solidFill>
                <a:ea typeface="+mn-lt"/>
                <a:cs typeface="+mn-lt"/>
              </a:rPr>
              <a:t> Joliot-Curie ( pierwsza córka ) druga córka Marii zmarła po porodzie . Mąż Marii urodził się 15 maja 1859 roku w Paryżu, natomiast zmarł 19 kwietnia 1906 roku. 26 lipca 1895 Maria Skłodowska i Pierre Curie zawarli cywilny związek małżeński. Podczas ceremonii towarzyszyła im tylko najbliższa rodzina i kilku przyjaciół. W podróż poślubną pojechali na rowerach – prezencie ślubnym od jednego z przyjaciół. </a:t>
            </a:r>
            <a:endParaRPr lang="pl-PL" sz="2000" dirty="0">
              <a:solidFill>
                <a:schemeClr val="bg1"/>
              </a:solidFill>
              <a:cs typeface="Calibri"/>
            </a:endParaRPr>
          </a:p>
        </p:txBody>
      </p:sp>
      <p:cxnSp>
        <p:nvCxnSpPr>
          <p:cNvPr id="13"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Obraz 4" descr="Obraz zawierający zewnętrzne, zdjęcie, osoba, stare&#10;&#10;Opis wygenerowany automatycznie">
            <a:extLst>
              <a:ext uri="{FF2B5EF4-FFF2-40B4-BE49-F238E27FC236}">
                <a16:creationId xmlns:a16="http://schemas.microsoft.com/office/drawing/2014/main" id="{C782A658-D426-48BE-8026-B8780D320296}"/>
              </a:ext>
            </a:extLst>
          </p:cNvPr>
          <p:cNvPicPr>
            <a:picLocks noChangeAspect="1"/>
          </p:cNvPicPr>
          <p:nvPr/>
        </p:nvPicPr>
        <p:blipFill rotWithShape="1">
          <a:blip r:embed="rId2"/>
          <a:srcRect r="1" b="6811"/>
          <a:stretch/>
        </p:blipFill>
        <p:spPr>
          <a:xfrm>
            <a:off x="6525453" y="10"/>
            <a:ext cx="5666547" cy="6857990"/>
          </a:xfrm>
          <a:prstGeom prst="rect">
            <a:avLst/>
          </a:prstGeom>
        </p:spPr>
      </p:pic>
    </p:spTree>
    <p:extLst>
      <p:ext uri="{BB962C8B-B14F-4D97-AF65-F5344CB8AC3E}">
        <p14:creationId xmlns:p14="http://schemas.microsoft.com/office/powerpoint/2010/main" val="82533590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ytuł 1">
            <a:extLst>
              <a:ext uri="{FF2B5EF4-FFF2-40B4-BE49-F238E27FC236}">
                <a16:creationId xmlns:a16="http://schemas.microsoft.com/office/drawing/2014/main" id="{5E3B83C4-AF9E-4B38-9CC5-6B011386D86C}"/>
              </a:ext>
            </a:extLst>
          </p:cNvPr>
          <p:cNvSpPr>
            <a:spLocks noGrp="1"/>
          </p:cNvSpPr>
          <p:nvPr>
            <p:ph type="title"/>
          </p:nvPr>
        </p:nvSpPr>
        <p:spPr>
          <a:xfrm>
            <a:off x="838200" y="669925"/>
            <a:ext cx="4508946" cy="1325563"/>
          </a:xfrm>
        </p:spPr>
        <p:txBody>
          <a:bodyPr anchor="b">
            <a:normAutofit/>
          </a:bodyPr>
          <a:lstStyle/>
          <a:p>
            <a:pPr algn="r"/>
            <a:r>
              <a:rPr lang="pl-PL">
                <a:solidFill>
                  <a:schemeClr val="bg1"/>
                </a:solidFill>
                <a:cs typeface="Calibri Light" panose="020F0302020204030204"/>
              </a:rPr>
              <a:t>Osiągnięcia</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EC9E993-C461-48BF-8016-F37AABF3079D}"/>
              </a:ext>
            </a:extLst>
          </p:cNvPr>
          <p:cNvSpPr>
            <a:spLocks noGrp="1"/>
          </p:cNvSpPr>
          <p:nvPr>
            <p:ph idx="1"/>
          </p:nvPr>
        </p:nvSpPr>
        <p:spPr>
          <a:xfrm>
            <a:off x="286202" y="2169314"/>
            <a:ext cx="11640473" cy="4486471"/>
          </a:xfrm>
        </p:spPr>
        <p:txBody>
          <a:bodyPr vert="horz" lIns="91440" tIns="45720" rIns="91440" bIns="45720" rtlCol="0" anchor="t">
            <a:normAutofit/>
          </a:bodyPr>
          <a:lstStyle/>
          <a:p>
            <a:r>
              <a:rPr lang="pl-PL" sz="1400" dirty="0">
                <a:solidFill>
                  <a:schemeClr val="bg1"/>
                </a:solidFill>
                <a:cs typeface="Calibri"/>
              </a:rPr>
              <a:t>Ukończenie III Gimnazjum Żeńskiego Rządowego ze złotym medalem,</a:t>
            </a:r>
          </a:p>
          <a:p>
            <a:r>
              <a:rPr lang="pl-PL" sz="1400" dirty="0">
                <a:solidFill>
                  <a:schemeClr val="bg1"/>
                </a:solidFill>
                <a:cs typeface="Calibri"/>
              </a:rPr>
              <a:t>Rozwinęła teorię promieniotwórczości,</a:t>
            </a:r>
          </a:p>
          <a:p>
            <a:r>
              <a:rPr lang="pl-PL" sz="1400" dirty="0">
                <a:solidFill>
                  <a:schemeClr val="bg1"/>
                </a:solidFill>
                <a:cs typeface="Calibri"/>
              </a:rPr>
              <a:t>Wynalezienie technik rozdzielania izotopów promieniotwórczych,</a:t>
            </a:r>
          </a:p>
          <a:p>
            <a:r>
              <a:rPr lang="pl-PL" sz="1400" dirty="0">
                <a:solidFill>
                  <a:schemeClr val="bg1"/>
                </a:solidFill>
                <a:cs typeface="Calibri"/>
              </a:rPr>
              <a:t>Odkrycie dwóch nowych pierwiastków ( rad i polon ),</a:t>
            </a:r>
          </a:p>
          <a:p>
            <a:r>
              <a:rPr lang="pl-PL" sz="1400" dirty="0">
                <a:solidFill>
                  <a:schemeClr val="bg1"/>
                </a:solidFill>
                <a:ea typeface="+mn-lt"/>
                <a:cs typeface="+mn-lt"/>
              </a:rPr>
              <a:t>Z jej inicjatywy prowadzono także badania nad leczeniem raka za pomocą promieniotwórczości,</a:t>
            </a:r>
          </a:p>
          <a:p>
            <a:r>
              <a:rPr lang="pl-PL" sz="1400" dirty="0">
                <a:solidFill>
                  <a:schemeClr val="bg1"/>
                </a:solidFill>
                <a:cs typeface="Calibri"/>
              </a:rPr>
              <a:t>Po raz pierwszy w 1903 roku została nagrodzona Nagrodą Nobla </a:t>
            </a:r>
            <a:r>
              <a:rPr lang="pl-PL" sz="1400" dirty="0">
                <a:solidFill>
                  <a:schemeClr val="bg1"/>
                </a:solidFill>
                <a:ea typeface="+mn-lt"/>
                <a:cs typeface="+mn-lt"/>
              </a:rPr>
              <a:t>z fizyki, wraz z mężem Pierre’em Curie i z Henrim Becquerelem, za badania nad odkrytym przez Becquerela zjawiskiem promieniotwórczości,</a:t>
            </a:r>
          </a:p>
          <a:p>
            <a:r>
              <a:rPr lang="pl-PL" sz="1400" dirty="0">
                <a:solidFill>
                  <a:schemeClr val="bg1"/>
                </a:solidFill>
                <a:ea typeface="+mn-lt"/>
                <a:cs typeface="+mn-lt"/>
              </a:rPr>
              <a:t>W 1911 roku po raz drugi została ona nagrodzona Nagrodą Nobla, tym razem z chemii za odkrycie polonu i radu, wydzielenie czystego radu i badanie właściwości chemicznych pierwiastków promieniotwórczych,</a:t>
            </a:r>
          </a:p>
          <a:p>
            <a:r>
              <a:rPr lang="pl-PL" sz="1400" dirty="0">
                <a:solidFill>
                  <a:schemeClr val="bg1"/>
                </a:solidFill>
                <a:ea typeface="+mn-lt"/>
                <a:cs typeface="+mn-lt"/>
              </a:rPr>
              <a:t>Maria Skłodowska Curie należy do grona jedynie czterech osób, który otrzymały Nagrodę Nobla więcej niż raz. Wśród nich jest jedną z dwóch, które otrzymały nagrody w różnych dyscyplinach. W tej czwórce jest też jedyną kobietą oraz jedynym uczonym uhonorowanym w dwóch różnych naukach przyrodniczych,</a:t>
            </a:r>
          </a:p>
          <a:p>
            <a:r>
              <a:rPr lang="pl-PL" sz="1400" dirty="0">
                <a:solidFill>
                  <a:schemeClr val="bg1"/>
                </a:solidFill>
                <a:ea typeface="+mn-lt"/>
                <a:cs typeface="+mn-lt"/>
              </a:rPr>
              <a:t> Odznaczono ją hiszpańskim Krzyżem Wielkim Orderu Cywilnego Alfonsa XII,</a:t>
            </a:r>
          </a:p>
          <a:p>
            <a:r>
              <a:rPr lang="pl-PL" sz="1400" dirty="0">
                <a:solidFill>
                  <a:schemeClr val="bg1"/>
                </a:solidFill>
                <a:ea typeface="+mn-lt"/>
                <a:cs typeface="+mn-lt"/>
              </a:rPr>
              <a:t>Pośmiertnie 11 listopada 2018 roku otrzymała Order Orła Białego,</a:t>
            </a:r>
          </a:p>
          <a:p>
            <a:r>
              <a:rPr lang="pl-PL" sz="1400" dirty="0">
                <a:solidFill>
                  <a:schemeClr val="bg1"/>
                </a:solidFill>
                <a:ea typeface="+mn-lt"/>
                <a:cs typeface="+mn-lt"/>
              </a:rPr>
              <a:t>W lutym 1924 roku jednomyślną decyzją warszawskiej rady miejskiej otrzymała honorowe obywatelstwo Warszawy,</a:t>
            </a:r>
          </a:p>
          <a:p>
            <a:endParaRPr lang="pl-PL" sz="1400" dirty="0">
              <a:solidFill>
                <a:schemeClr val="bg1"/>
              </a:solidFill>
              <a:ea typeface="+mn-lt"/>
              <a:cs typeface="+mn-lt"/>
            </a:endParaRPr>
          </a:p>
          <a:p>
            <a:endParaRPr lang="pl-PL" sz="1100">
              <a:solidFill>
                <a:schemeClr val="bg1"/>
              </a:solidFill>
              <a:ea typeface="+mn-lt"/>
              <a:cs typeface="+mn-lt"/>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87540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Motyw pakietu Office</vt:lpstr>
      <vt:lpstr>Maria Skłodowska Curie</vt:lpstr>
      <vt:lpstr>Spis treści</vt:lpstr>
      <vt:lpstr>Dom rodzinny</vt:lpstr>
      <vt:lpstr>Dzieciństwo </vt:lpstr>
      <vt:lpstr>Młodość</vt:lpstr>
      <vt:lpstr>Życiorys od 1891 roku</vt:lpstr>
      <vt:lpstr>Życiorys po 1911 roku</vt:lpstr>
      <vt:lpstr>Rodzina</vt:lpstr>
      <vt:lpstr>Osiągnięcia</vt:lpstr>
      <vt:lpstr>Wynalezienie     polonu</vt:lpstr>
      <vt:lpstr>Wynalezienie radu</vt:lpstr>
      <vt:lpstr>Zastosowanie radu </vt:lpstr>
      <vt:lpstr>"Małe Curie"</vt:lpstr>
      <vt:lpstr>Pierre'e Curie</vt:lpstr>
      <vt:lpstr>Irène Joliot-Curie i Ève Curie</vt:lpstr>
      <vt:lpstr>Zakończenie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1378</cp:revision>
  <dcterms:created xsi:type="dcterms:W3CDTF">2020-11-01T09:22:35Z</dcterms:created>
  <dcterms:modified xsi:type="dcterms:W3CDTF">2020-11-03T18:40:51Z</dcterms:modified>
</cp:coreProperties>
</file>