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8" r:id="rId3"/>
    <p:sldId id="272" r:id="rId4"/>
    <p:sldId id="271" r:id="rId5"/>
    <p:sldId id="270" r:id="rId6"/>
    <p:sldId id="269" r:id="rId7"/>
    <p:sldId id="266" r:id="rId8"/>
    <p:sldId id="263" r:id="rId9"/>
    <p:sldId id="264" r:id="rId10"/>
    <p:sldId id="262" r:id="rId11"/>
    <p:sldId id="258"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444"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1859158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345977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309891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218147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212013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283152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1776065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1254955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17607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154884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5BDBAFE-21B5-4A9C-A9EB-8929DE4602BB}" type="datetimeFigureOut">
              <a:rPr lang="pl-PL" smtClean="0"/>
              <a:pPr/>
              <a:t>2020-11-19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FAC5EFF-D8A6-4FF1-B471-B6A60624C018}" type="slidenum">
              <a:rPr lang="pl-PL" smtClean="0"/>
              <a:pPr/>
              <a:t>‹#›</a:t>
            </a:fld>
            <a:endParaRPr lang="pl-PL"/>
          </a:p>
        </p:txBody>
      </p:sp>
    </p:spTree>
    <p:extLst>
      <p:ext uri="{BB962C8B-B14F-4D97-AF65-F5344CB8AC3E}">
        <p14:creationId xmlns:p14="http://schemas.microsoft.com/office/powerpoint/2010/main" val="61728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DBAFE-21B5-4A9C-A9EB-8929DE4602BB}" type="datetimeFigureOut">
              <a:rPr lang="pl-PL" smtClean="0"/>
              <a:pPr/>
              <a:t>2020-11-19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C5EFF-D8A6-4FF1-B471-B6A60624C018}" type="slidenum">
              <a:rPr lang="pl-PL" smtClean="0"/>
              <a:pPr/>
              <a:t>‹#›</a:t>
            </a:fld>
            <a:endParaRPr lang="pl-PL"/>
          </a:p>
        </p:txBody>
      </p:sp>
    </p:spTree>
    <p:extLst>
      <p:ext uri="{BB962C8B-B14F-4D97-AF65-F5344CB8AC3E}">
        <p14:creationId xmlns:p14="http://schemas.microsoft.com/office/powerpoint/2010/main" val="3706649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solidFill>
                  <a:srgbClr val="0070C0"/>
                </a:solidFill>
                <a:latin typeface="Arial" panose="020B0604020202020204" pitchFamily="34" charset="0"/>
                <a:cs typeface="Arial" panose="020B0604020202020204" pitchFamily="34" charset="0"/>
              </a:rPr>
              <a:t>PRAWA DZIECKA </a:t>
            </a:r>
            <a:br>
              <a:rPr lang="pl-PL" b="1" dirty="0" smtClean="0">
                <a:solidFill>
                  <a:srgbClr val="0070C0"/>
                </a:solidFill>
                <a:latin typeface="Arial" panose="020B0604020202020204" pitchFamily="34" charset="0"/>
                <a:cs typeface="Arial" panose="020B0604020202020204" pitchFamily="34" charset="0"/>
              </a:rPr>
            </a:br>
            <a:r>
              <a:rPr lang="pl-PL" b="1" dirty="0" smtClean="0">
                <a:solidFill>
                  <a:srgbClr val="0070C0"/>
                </a:solidFill>
                <a:latin typeface="Arial" panose="020B0604020202020204" pitchFamily="34" charset="0"/>
                <a:cs typeface="Arial" panose="020B0604020202020204" pitchFamily="34" charset="0"/>
              </a:rPr>
              <a:t>WEDŁUG</a:t>
            </a:r>
            <a:br>
              <a:rPr lang="pl-PL" b="1" dirty="0" smtClean="0">
                <a:solidFill>
                  <a:srgbClr val="0070C0"/>
                </a:solidFill>
                <a:latin typeface="Arial" panose="020B0604020202020204" pitchFamily="34" charset="0"/>
                <a:cs typeface="Arial" panose="020B0604020202020204" pitchFamily="34" charset="0"/>
              </a:rPr>
            </a:br>
            <a:r>
              <a:rPr lang="pl-PL" b="1" dirty="0" smtClean="0">
                <a:solidFill>
                  <a:srgbClr val="0070C0"/>
                </a:solidFill>
                <a:latin typeface="Arial" panose="020B0604020202020204" pitchFamily="34" charset="0"/>
                <a:cs typeface="Arial" panose="020B0604020202020204" pitchFamily="34" charset="0"/>
              </a:rPr>
              <a:t> JANUSZA KORCZAKA </a:t>
            </a:r>
            <a:endParaRPr lang="pl-PL" b="1" dirty="0">
              <a:solidFill>
                <a:srgbClr val="0070C0"/>
              </a:solidFill>
              <a:latin typeface="Arial" panose="020B0604020202020204" pitchFamily="34" charset="0"/>
              <a:cs typeface="Arial" panose="020B0604020202020204" pitchFamily="34" charset="0"/>
            </a:endParaRPr>
          </a:p>
        </p:txBody>
      </p:sp>
      <p:pic>
        <p:nvPicPr>
          <p:cNvPr id="4" name="Symbol zastępczy zawartości 3" descr="http://www.geocities.ws/nowapolska/JKorcz.jpeg"/>
          <p:cNvPicPr>
            <a:picLocks noGrp="1"/>
          </p:cNvPicPr>
          <p:nvPr>
            <p:ph idx="1"/>
          </p:nvPr>
        </p:nvPicPr>
        <p:blipFill rotWithShape="1">
          <a:blip r:embed="rId2">
            <a:duotone>
              <a:schemeClr val="accent1">
                <a:shade val="45000"/>
                <a:satMod val="135000"/>
              </a:schemeClr>
              <a:prstClr val="white"/>
            </a:duotone>
          </a:blip>
          <a:srcRect r="4762"/>
          <a:stretch/>
        </p:blipFill>
        <p:spPr bwMode="auto">
          <a:xfrm>
            <a:off x="3323492" y="2268415"/>
            <a:ext cx="5978769" cy="4589585"/>
          </a:xfrm>
          <a:prstGeom prst="rect">
            <a:avLst/>
          </a:prstGeom>
          <a:noFill/>
          <a:ln w="9525">
            <a:noFill/>
            <a:miter lim="800000"/>
            <a:headEnd/>
            <a:tailEnd/>
          </a:ln>
        </p:spPr>
      </p:pic>
    </p:spTree>
    <p:extLst>
      <p:ext uri="{BB962C8B-B14F-4D97-AF65-F5344CB8AC3E}">
        <p14:creationId xmlns:p14="http://schemas.microsoft.com/office/powerpoint/2010/main" val="3300002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
            <a:ext cx="10515600" cy="1846384"/>
          </a:xfrm>
        </p:spPr>
        <p:txBody>
          <a:bodyPr>
            <a:normAutofit fontScale="90000"/>
          </a:bodyPr>
          <a:lstStyle/>
          <a:p>
            <a:pPr algn="ctr"/>
            <a:r>
              <a:rPr lang="pl-PL" sz="2200" b="1" dirty="0" smtClean="0">
                <a:solidFill>
                  <a:srgbClr val="0070C0"/>
                </a:solidFill>
                <a:latin typeface="Arial" panose="020B0604020202020204" pitchFamily="34" charset="0"/>
                <a:cs typeface="Arial" panose="020B0604020202020204" pitchFamily="34" charset="0"/>
              </a:rPr>
              <a:t>PRAWO DO DNIA </a:t>
            </a:r>
            <a:r>
              <a:rPr lang="pl-PL" sz="2200" b="1" dirty="0" smtClean="0">
                <a:solidFill>
                  <a:srgbClr val="0070C0"/>
                </a:solidFill>
                <a:latin typeface="Arial" panose="020B0604020202020204" pitchFamily="34" charset="0"/>
                <a:cs typeface="Arial" panose="020B0604020202020204" pitchFamily="34" charset="0"/>
              </a:rPr>
              <a:t>DZISIEJSZEGO</a:t>
            </a:r>
            <a:br>
              <a:rPr lang="pl-PL" sz="2200" b="1" dirty="0" smtClean="0">
                <a:solidFill>
                  <a:srgbClr val="0070C0"/>
                </a:solidFill>
                <a:latin typeface="Arial" panose="020B0604020202020204" pitchFamily="34" charset="0"/>
                <a:cs typeface="Arial" panose="020B0604020202020204" pitchFamily="34" charset="0"/>
              </a:rPr>
            </a:br>
            <a:r>
              <a:rPr lang="pl-PL" sz="2200" b="1" dirty="0">
                <a:solidFill>
                  <a:srgbClr val="0070C0"/>
                </a:solidFill>
                <a:latin typeface="Arial" panose="020B0604020202020204" pitchFamily="34" charset="0"/>
                <a:cs typeface="Arial" panose="020B0604020202020204" pitchFamily="34" charset="0"/>
              </a:rPr>
              <a:t/>
            </a:r>
            <a:br>
              <a:rPr lang="pl-PL" sz="2200" b="1" dirty="0">
                <a:solidFill>
                  <a:srgbClr val="0070C0"/>
                </a:solidFill>
                <a:latin typeface="Arial" panose="020B0604020202020204" pitchFamily="34" charset="0"/>
                <a:cs typeface="Arial" panose="020B0604020202020204" pitchFamily="34" charset="0"/>
              </a:rPr>
            </a:br>
            <a:r>
              <a:rPr lang="pl-PL" sz="2200" b="1" dirty="0" smtClean="0">
                <a:solidFill>
                  <a:srgbClr val="0070C0"/>
                </a:solidFill>
                <a:latin typeface="Arial" panose="020B0604020202020204" pitchFamily="34" charset="0"/>
                <a:cs typeface="Arial" panose="020B0604020202020204" pitchFamily="34" charset="0"/>
              </a:rPr>
              <a:t>Żyj </a:t>
            </a:r>
            <a:r>
              <a:rPr lang="pl-PL" sz="2200" b="1" dirty="0">
                <a:solidFill>
                  <a:srgbClr val="0070C0"/>
                </a:solidFill>
                <a:latin typeface="Arial" panose="020B0604020202020204" pitchFamily="34" charset="0"/>
                <a:cs typeface="Arial" panose="020B0604020202020204" pitchFamily="34" charset="0"/>
              </a:rPr>
              <a:t>teraźniejszością, bieżącą </a:t>
            </a:r>
            <a:r>
              <a:rPr lang="pl-PL" sz="2200" b="1" dirty="0" smtClean="0">
                <a:solidFill>
                  <a:srgbClr val="0070C0"/>
                </a:solidFill>
                <a:latin typeface="Arial" panose="020B0604020202020204" pitchFamily="34" charset="0"/>
                <a:cs typeface="Arial" panose="020B0604020202020204" pitchFamily="34" charset="0"/>
              </a:rPr>
              <a:t>chwilą. Wszystko </a:t>
            </a:r>
            <a:r>
              <a:rPr lang="pl-PL" sz="2200" b="1" dirty="0">
                <a:solidFill>
                  <a:srgbClr val="0070C0"/>
                </a:solidFill>
                <a:latin typeface="Arial" panose="020B0604020202020204" pitchFamily="34" charset="0"/>
                <a:cs typeface="Arial" panose="020B0604020202020204" pitchFamily="34" charset="0"/>
              </a:rPr>
              <a:t>co </a:t>
            </a:r>
            <a:r>
              <a:rPr lang="pl-PL" sz="2200" b="1" dirty="0" smtClean="0">
                <a:solidFill>
                  <a:srgbClr val="0070C0"/>
                </a:solidFill>
                <a:latin typeface="Arial" panose="020B0604020202020204" pitchFamily="34" charset="0"/>
                <a:cs typeface="Arial" panose="020B0604020202020204" pitchFamily="34" charset="0"/>
              </a:rPr>
              <a:t>było  </a:t>
            </a:r>
            <a:r>
              <a:rPr lang="pl-PL" sz="2200" b="1" dirty="0">
                <a:solidFill>
                  <a:srgbClr val="0070C0"/>
                </a:solidFill>
                <a:latin typeface="Arial" panose="020B0604020202020204" pitchFamily="34" charset="0"/>
                <a:cs typeface="Arial" panose="020B0604020202020204" pitchFamily="34" charset="0"/>
              </a:rPr>
              <a:t>w przeszłości </a:t>
            </a:r>
            <a:r>
              <a:rPr lang="pl-PL" sz="2200" b="1" dirty="0" smtClean="0">
                <a:solidFill>
                  <a:srgbClr val="0070C0"/>
                </a:solidFill>
                <a:latin typeface="Arial" panose="020B0604020202020204" pitchFamily="34" charset="0"/>
                <a:cs typeface="Arial" panose="020B0604020202020204" pitchFamily="34" charset="0"/>
              </a:rPr>
              <a:t>                                    czy </a:t>
            </a:r>
            <a:r>
              <a:rPr lang="pl-PL" sz="2200" b="1" dirty="0">
                <a:solidFill>
                  <a:srgbClr val="0070C0"/>
                </a:solidFill>
                <a:latin typeface="Arial" panose="020B0604020202020204" pitchFamily="34" charset="0"/>
                <a:cs typeface="Arial" panose="020B0604020202020204" pitchFamily="34" charset="0"/>
              </a:rPr>
              <a:t>dopiero ma nadejść, nie jest </a:t>
            </a:r>
            <a:r>
              <a:rPr lang="pl-PL" sz="2200" b="1" dirty="0" smtClean="0">
                <a:solidFill>
                  <a:srgbClr val="0070C0"/>
                </a:solidFill>
                <a:latin typeface="Arial" panose="020B0604020202020204" pitchFamily="34" charset="0"/>
                <a:cs typeface="Arial" panose="020B0604020202020204" pitchFamily="34" charset="0"/>
              </a:rPr>
              <a:t> </a:t>
            </a:r>
            <a:r>
              <a:rPr lang="pl-PL" sz="2200" b="1" dirty="0">
                <a:solidFill>
                  <a:srgbClr val="0070C0"/>
                </a:solidFill>
                <a:latin typeface="Arial" panose="020B0604020202020204" pitchFamily="34" charset="0"/>
                <a:cs typeface="Arial" panose="020B0604020202020204" pitchFamily="34" charset="0"/>
              </a:rPr>
              <a:t>tak ważne. </a:t>
            </a:r>
            <a:br>
              <a:rPr lang="pl-PL" sz="2200" b="1" dirty="0">
                <a:solidFill>
                  <a:srgbClr val="0070C0"/>
                </a:solidFill>
                <a:latin typeface="Arial" panose="020B0604020202020204" pitchFamily="34" charset="0"/>
                <a:cs typeface="Arial" panose="020B0604020202020204" pitchFamily="34" charset="0"/>
              </a:rPr>
            </a:br>
            <a:r>
              <a:rPr lang="pl-PL" sz="2200" b="1" dirty="0">
                <a:solidFill>
                  <a:srgbClr val="0070C0"/>
                </a:solidFill>
                <a:latin typeface="Arial" panose="020B0604020202020204" pitchFamily="34" charset="0"/>
                <a:cs typeface="Arial" panose="020B0604020202020204" pitchFamily="34" charset="0"/>
              </a:rPr>
              <a:t>"Dla jutra lekceważy się to, co je dziś cieszy, smuci, dziwi gniewa, zajmuje. Dla jutra, którego nie rozumie (...) kradnie się lata życia" - to słowa </a:t>
            </a:r>
            <a:r>
              <a:rPr lang="pl-PL" sz="2200" b="1" dirty="0" err="1">
                <a:solidFill>
                  <a:srgbClr val="0070C0"/>
                </a:solidFill>
                <a:latin typeface="Arial" panose="020B0604020202020204" pitchFamily="34" charset="0"/>
                <a:cs typeface="Arial" panose="020B0604020202020204" pitchFamily="34" charset="0"/>
              </a:rPr>
              <a:t>J.Korczaka</a:t>
            </a:r>
            <a:r>
              <a:rPr lang="pl-PL" sz="2200" b="1" dirty="0">
                <a:solidFill>
                  <a:srgbClr val="0070C0"/>
                </a:solidFill>
                <a:latin typeface="Arial" panose="020B0604020202020204" pitchFamily="34" charset="0"/>
                <a:cs typeface="Arial" panose="020B0604020202020204" pitchFamily="34" charset="0"/>
              </a:rPr>
              <a:t>. </a:t>
            </a:r>
            <a:r>
              <a:rPr lang="pl-PL" sz="2000" dirty="0"/>
              <a:t/>
            </a:r>
            <a:br>
              <a:rPr lang="pl-PL" sz="2000" dirty="0"/>
            </a:br>
            <a:endParaRPr lang="pl-PL" sz="2000" dirty="0">
              <a:latin typeface="Arial" panose="020B0604020202020204" pitchFamily="34" charset="0"/>
              <a:cs typeface="Arial" panose="020B0604020202020204" pitchFamily="34" charset="0"/>
            </a:endParaRPr>
          </a:p>
        </p:txBody>
      </p:sp>
      <p:pic>
        <p:nvPicPr>
          <p:cNvPr id="4" name="Symbol zastępczy zawartości 3"/>
          <p:cNvPicPr>
            <a:picLocks noGrp="1" noChangeAspect="1"/>
          </p:cNvPicPr>
          <p:nvPr>
            <p:ph idx="1"/>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810" t="15480" r="11802" b="30894"/>
          <a:stretch/>
        </p:blipFill>
        <p:spPr>
          <a:xfrm>
            <a:off x="545123" y="2215662"/>
            <a:ext cx="10955216" cy="403606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381676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
            <a:ext cx="10515600" cy="1690688"/>
          </a:xfrm>
        </p:spPr>
        <p:txBody>
          <a:bodyPr>
            <a:normAutofit fontScale="90000"/>
          </a:bodyPr>
          <a:lstStyle/>
          <a:p>
            <a:pPr algn="ctr"/>
            <a:r>
              <a:rPr lang="pl-PL" sz="3100" dirty="0" smtClean="0">
                <a:latin typeface="Arial" panose="020B0604020202020204" pitchFamily="34" charset="0"/>
                <a:cs typeface="Arial" panose="020B0604020202020204" pitchFamily="34" charset="0"/>
              </a:rPr>
              <a:t/>
            </a:r>
            <a:br>
              <a:rPr lang="pl-PL" sz="3100" dirty="0" smtClean="0">
                <a:latin typeface="Arial" panose="020B0604020202020204" pitchFamily="34" charset="0"/>
                <a:cs typeface="Arial" panose="020B0604020202020204" pitchFamily="34" charset="0"/>
              </a:rPr>
            </a:br>
            <a:r>
              <a:rPr lang="pl-PL" sz="3100" dirty="0" smtClean="0">
                <a:latin typeface="Arial" panose="020B0604020202020204" pitchFamily="34" charset="0"/>
                <a:cs typeface="Arial" panose="020B0604020202020204" pitchFamily="34" charset="0"/>
              </a:rPr>
              <a:t>Korczakowskie </a:t>
            </a:r>
            <a:r>
              <a:rPr lang="pl-PL" sz="3100" dirty="0">
                <a:latin typeface="Arial" panose="020B0604020202020204" pitchFamily="34" charset="0"/>
                <a:cs typeface="Arial" panose="020B0604020202020204" pitchFamily="34" charset="0"/>
              </a:rPr>
              <a:t>prawa dziecka </a:t>
            </a:r>
            <a:r>
              <a:rPr lang="pl-PL" sz="3100" dirty="0" smtClean="0">
                <a:latin typeface="Arial" panose="020B0604020202020204" pitchFamily="34" charset="0"/>
                <a:cs typeface="Arial" panose="020B0604020202020204" pitchFamily="34" charset="0"/>
              </a:rPr>
              <a:t>pozostają aktualne.</a:t>
            </a:r>
            <a:br>
              <a:rPr lang="pl-PL" sz="3100" dirty="0" smtClean="0">
                <a:latin typeface="Arial" panose="020B0604020202020204" pitchFamily="34" charset="0"/>
                <a:cs typeface="Arial" panose="020B0604020202020204" pitchFamily="34" charset="0"/>
              </a:rPr>
            </a:br>
            <a:r>
              <a:rPr lang="pl-PL" sz="3100" dirty="0" smtClean="0">
                <a:latin typeface="Arial" panose="020B0604020202020204" pitchFamily="34" charset="0"/>
                <a:cs typeface="Arial" panose="020B0604020202020204" pitchFamily="34" charset="0"/>
              </a:rPr>
              <a:t> To, co przekazał współczesnym w swoich w książkach  znalazło  odzwierciedlenie w </a:t>
            </a:r>
            <a:r>
              <a:rPr lang="pl-PL" sz="3100" dirty="0">
                <a:latin typeface="Arial" panose="020B0604020202020204" pitchFamily="34" charset="0"/>
                <a:cs typeface="Arial" panose="020B0604020202020204" pitchFamily="34" charset="0"/>
              </a:rPr>
              <a:t>Konwencji Praw Dziecka. </a:t>
            </a:r>
            <a:r>
              <a:rPr lang="pl-PL" dirty="0"/>
              <a:t/>
            </a:r>
            <a:br>
              <a:rPr lang="pl-PL" dirty="0"/>
            </a:br>
            <a:endParaRPr lang="pl-PL" dirty="0"/>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6036" y="1459523"/>
            <a:ext cx="10657764" cy="5023164"/>
          </a:xfrm>
        </p:spPr>
      </p:pic>
    </p:spTree>
    <p:extLst>
      <p:ext uri="{BB962C8B-B14F-4D97-AF65-F5344CB8AC3E}">
        <p14:creationId xmlns:p14="http://schemas.microsoft.com/office/powerpoint/2010/main" val="190433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
            <a:ext cx="10515600" cy="1869742"/>
          </a:xfrm>
        </p:spPr>
        <p:txBody>
          <a:bodyPr>
            <a:normAutofit/>
          </a:bodyPr>
          <a:lstStyle/>
          <a:p>
            <a:pPr algn="ctr"/>
            <a:r>
              <a:rPr lang="pl-PL" sz="2400" b="1" dirty="0" smtClean="0">
                <a:solidFill>
                  <a:srgbClr val="0070C0"/>
                </a:solidFill>
              </a:rPr>
              <a:t>PRAWO DO SZACUNKU </a:t>
            </a:r>
            <a:r>
              <a:rPr lang="pl-PL" sz="2400" b="1" dirty="0">
                <a:solidFill>
                  <a:srgbClr val="0070C0"/>
                </a:solidFill>
              </a:rPr>
              <a:t/>
            </a:r>
            <a:br>
              <a:rPr lang="pl-PL" sz="2400" b="1" dirty="0">
                <a:solidFill>
                  <a:srgbClr val="0070C0"/>
                </a:solidFill>
              </a:rPr>
            </a:br>
            <a:r>
              <a:rPr lang="pl-PL" sz="2400" b="1" dirty="0">
                <a:solidFill>
                  <a:srgbClr val="0070C0"/>
                </a:solidFill>
              </a:rPr>
              <a:t>N</a:t>
            </a:r>
            <a:r>
              <a:rPr lang="pl-PL" sz="2400" b="1" dirty="0" smtClean="0">
                <a:solidFill>
                  <a:srgbClr val="0070C0"/>
                </a:solidFill>
              </a:rPr>
              <a:t>ajbardziej </a:t>
            </a:r>
            <a:r>
              <a:rPr lang="pl-PL" sz="2400" b="1" dirty="0">
                <a:solidFill>
                  <a:srgbClr val="0070C0"/>
                </a:solidFill>
              </a:rPr>
              <a:t>lekceważone </a:t>
            </a:r>
            <a:r>
              <a:rPr lang="pl-PL" sz="2400" b="1" dirty="0" smtClean="0">
                <a:solidFill>
                  <a:srgbClr val="0070C0"/>
                </a:solidFill>
              </a:rPr>
              <a:t>prawo we </a:t>
            </a:r>
            <a:r>
              <a:rPr lang="pl-PL" sz="2400" b="1" dirty="0">
                <a:solidFill>
                  <a:srgbClr val="0070C0"/>
                </a:solidFill>
              </a:rPr>
              <a:t>współczesnym świecie. Dzieci trzeba </a:t>
            </a:r>
            <a:r>
              <a:rPr lang="pl-PL" sz="2400" b="1" dirty="0" smtClean="0">
                <a:solidFill>
                  <a:srgbClr val="0070C0"/>
                </a:solidFill>
              </a:rPr>
              <a:t>  </a:t>
            </a:r>
            <a:r>
              <a:rPr lang="pl-PL" sz="2400" b="1" dirty="0">
                <a:solidFill>
                  <a:srgbClr val="0070C0"/>
                </a:solidFill>
              </a:rPr>
              <a:t>kochać, </a:t>
            </a:r>
            <a:r>
              <a:rPr lang="pl-PL" sz="2400" b="1" dirty="0" smtClean="0">
                <a:solidFill>
                  <a:srgbClr val="0070C0"/>
                </a:solidFill>
              </a:rPr>
              <a:t>a także </a:t>
            </a:r>
            <a:r>
              <a:rPr lang="pl-PL" sz="2400" b="1" dirty="0">
                <a:solidFill>
                  <a:srgbClr val="0070C0"/>
                </a:solidFill>
              </a:rPr>
              <a:t>dobrze </a:t>
            </a:r>
            <a:r>
              <a:rPr lang="pl-PL" sz="2400" b="1" dirty="0" smtClean="0">
                <a:solidFill>
                  <a:srgbClr val="0070C0"/>
                </a:solidFill>
              </a:rPr>
              <a:t>traktować. Uczyć je poszanowania </a:t>
            </a:r>
            <a:r>
              <a:rPr lang="pl-PL" sz="2400" b="1" dirty="0">
                <a:solidFill>
                  <a:srgbClr val="0070C0"/>
                </a:solidFill>
              </a:rPr>
              <a:t>godności własnej w sprawach osobistych, rodzinnych i </a:t>
            </a:r>
            <a:r>
              <a:rPr lang="pl-PL" sz="2400" b="1" dirty="0" smtClean="0">
                <a:solidFill>
                  <a:srgbClr val="0070C0"/>
                </a:solidFill>
              </a:rPr>
              <a:t>koleżeńskich, a także poszanowania godności innych ludzi.  </a:t>
            </a:r>
            <a:r>
              <a:rPr lang="pl-PL" sz="1600" dirty="0"/>
              <a:t/>
            </a:r>
            <a:br>
              <a:rPr lang="pl-PL" sz="1600" dirty="0"/>
            </a:br>
            <a:endParaRPr lang="pl-PL" sz="1600" dirty="0">
              <a:latin typeface="Arial" panose="020B0604020202020204" pitchFamily="34" charset="0"/>
              <a:cs typeface="Arial" panose="020B0604020202020204" pitchFamily="34" charset="0"/>
            </a:endParaRPr>
          </a:p>
        </p:txBody>
      </p:sp>
      <p:pic>
        <p:nvPicPr>
          <p:cNvPr id="4" name="Symbol zastępczy zawartości 3"/>
          <p:cNvPicPr>
            <a:picLocks noGrp="1" noChangeAspect="1"/>
          </p:cNvPicPr>
          <p:nvPr>
            <p:ph idx="1"/>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65495" y="1784682"/>
            <a:ext cx="10961077" cy="4351338"/>
          </a:xfrm>
        </p:spPr>
      </p:pic>
    </p:spTree>
    <p:extLst>
      <p:ext uri="{BB962C8B-B14F-4D97-AF65-F5344CB8AC3E}">
        <p14:creationId xmlns:p14="http://schemas.microsoft.com/office/powerpoint/2010/main" val="24603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000" b="1" dirty="0" smtClean="0">
                <a:solidFill>
                  <a:srgbClr val="0070C0"/>
                </a:solidFill>
                <a:latin typeface="Arial" panose="020B0604020202020204" pitchFamily="34" charset="0"/>
                <a:cs typeface="Arial" panose="020B0604020202020204" pitchFamily="34" charset="0"/>
              </a:rPr>
              <a:t>PRAWO DO NIEWIEDZY </a:t>
            </a:r>
            <a:r>
              <a:rPr lang="pl-PL" sz="2000" b="1" dirty="0">
                <a:solidFill>
                  <a:srgbClr val="0070C0"/>
                </a:solidFill>
                <a:latin typeface="Arial" panose="020B0604020202020204" pitchFamily="34" charset="0"/>
                <a:cs typeface="Arial" panose="020B0604020202020204" pitchFamily="34" charset="0"/>
              </a:rPr>
              <a:t/>
            </a:r>
            <a:br>
              <a:rPr lang="pl-PL" sz="2000" b="1" dirty="0">
                <a:solidFill>
                  <a:srgbClr val="0070C0"/>
                </a:solidFill>
                <a:latin typeface="Arial" panose="020B0604020202020204" pitchFamily="34" charset="0"/>
                <a:cs typeface="Arial" panose="020B0604020202020204" pitchFamily="34" charset="0"/>
              </a:rPr>
            </a:br>
            <a:r>
              <a:rPr lang="pl-PL" sz="2000" b="1" dirty="0">
                <a:solidFill>
                  <a:srgbClr val="0070C0"/>
                </a:solidFill>
                <a:latin typeface="Arial" panose="020B0604020202020204" pitchFamily="34" charset="0"/>
                <a:cs typeface="Arial" panose="020B0604020202020204" pitchFamily="34" charset="0"/>
              </a:rPr>
              <a:t>Dla </a:t>
            </a:r>
            <a:r>
              <a:rPr lang="pl-PL" sz="2000" b="1" dirty="0" smtClean="0">
                <a:solidFill>
                  <a:srgbClr val="0070C0"/>
                </a:solidFill>
                <a:latin typeface="Arial" panose="020B0604020202020204" pitchFamily="34" charset="0"/>
                <a:cs typeface="Arial" panose="020B0604020202020204" pitchFamily="34" charset="0"/>
              </a:rPr>
              <a:t> </a:t>
            </a:r>
            <a:r>
              <a:rPr lang="pl-PL" sz="2000" b="1" dirty="0">
                <a:solidFill>
                  <a:srgbClr val="0070C0"/>
                </a:solidFill>
                <a:latin typeface="Arial" panose="020B0604020202020204" pitchFamily="34" charset="0"/>
                <a:cs typeface="Arial" panose="020B0604020202020204" pitchFamily="34" charset="0"/>
              </a:rPr>
              <a:t>dziecka nie wszystko </a:t>
            </a:r>
            <a:r>
              <a:rPr lang="pl-PL" sz="2000" b="1" dirty="0" smtClean="0">
                <a:solidFill>
                  <a:srgbClr val="0070C0"/>
                </a:solidFill>
                <a:latin typeface="Arial" panose="020B0604020202020204" pitchFamily="34" charset="0"/>
                <a:cs typeface="Arial" panose="020B0604020202020204" pitchFamily="34" charset="0"/>
              </a:rPr>
              <a:t>wydaje się </a:t>
            </a:r>
            <a:r>
              <a:rPr lang="pl-PL" sz="2000" b="1" dirty="0">
                <a:solidFill>
                  <a:srgbClr val="0070C0"/>
                </a:solidFill>
                <a:latin typeface="Arial" panose="020B0604020202020204" pitchFamily="34" charset="0"/>
                <a:cs typeface="Arial" panose="020B0604020202020204" pitchFamily="34" charset="0"/>
              </a:rPr>
              <a:t>proste i </a:t>
            </a:r>
            <a:r>
              <a:rPr lang="pl-PL" sz="2000" b="1" dirty="0" smtClean="0">
                <a:solidFill>
                  <a:srgbClr val="0070C0"/>
                </a:solidFill>
                <a:latin typeface="Arial" panose="020B0604020202020204" pitchFamily="34" charset="0"/>
                <a:cs typeface="Arial" panose="020B0604020202020204" pitchFamily="34" charset="0"/>
              </a:rPr>
              <a:t>jasne. </a:t>
            </a:r>
            <a:r>
              <a:rPr lang="pl-PL" sz="2000" b="1" dirty="0">
                <a:solidFill>
                  <a:srgbClr val="0070C0"/>
                </a:solidFill>
                <a:latin typeface="Arial" panose="020B0604020202020204" pitchFamily="34" charset="0"/>
                <a:cs typeface="Arial" panose="020B0604020202020204" pitchFamily="34" charset="0"/>
              </a:rPr>
              <a:t/>
            </a:r>
            <a:br>
              <a:rPr lang="pl-PL" sz="2000" b="1" dirty="0">
                <a:solidFill>
                  <a:srgbClr val="0070C0"/>
                </a:solidFill>
                <a:latin typeface="Arial" panose="020B0604020202020204" pitchFamily="34" charset="0"/>
                <a:cs typeface="Arial" panose="020B0604020202020204" pitchFamily="34" charset="0"/>
              </a:rPr>
            </a:br>
            <a:r>
              <a:rPr lang="pl-PL" sz="2000" b="1" dirty="0">
                <a:solidFill>
                  <a:srgbClr val="0070C0"/>
                </a:solidFill>
                <a:latin typeface="Arial" panose="020B0604020202020204" pitchFamily="34" charset="0"/>
                <a:cs typeface="Arial" panose="020B0604020202020204" pitchFamily="34" charset="0"/>
              </a:rPr>
              <a:t>Ś</a:t>
            </a:r>
            <a:r>
              <a:rPr lang="pl-PL" sz="2000" b="1" dirty="0" smtClean="0">
                <a:solidFill>
                  <a:srgbClr val="0070C0"/>
                </a:solidFill>
                <a:latin typeface="Arial" panose="020B0604020202020204" pitchFamily="34" charset="0"/>
                <a:cs typeface="Arial" panose="020B0604020202020204" pitchFamily="34" charset="0"/>
              </a:rPr>
              <a:t>wiat </a:t>
            </a:r>
            <a:r>
              <a:rPr lang="pl-PL" sz="2000" b="1" dirty="0">
                <a:solidFill>
                  <a:srgbClr val="0070C0"/>
                </a:solidFill>
                <a:latin typeface="Arial" panose="020B0604020202020204" pitchFamily="34" charset="0"/>
                <a:cs typeface="Arial" panose="020B0604020202020204" pitchFamily="34" charset="0"/>
              </a:rPr>
              <a:t>jest dla niego nieznany. Dorośli powinni </a:t>
            </a:r>
            <a:r>
              <a:rPr lang="pl-PL" sz="2000" b="1" dirty="0" smtClean="0">
                <a:solidFill>
                  <a:srgbClr val="0070C0"/>
                </a:solidFill>
                <a:latin typeface="Arial" panose="020B0604020202020204" pitchFamily="34" charset="0"/>
                <a:cs typeface="Arial" panose="020B0604020202020204" pitchFamily="34" charset="0"/>
              </a:rPr>
              <a:t>okazywać wyrozumiałość </a:t>
            </a:r>
            <a:r>
              <a:rPr lang="pl-PL" sz="2000" b="1" dirty="0">
                <a:solidFill>
                  <a:srgbClr val="0070C0"/>
                </a:solidFill>
                <a:latin typeface="Arial" panose="020B0604020202020204" pitchFamily="34" charset="0"/>
                <a:cs typeface="Arial" panose="020B0604020202020204" pitchFamily="34" charset="0"/>
              </a:rPr>
              <a:t>wobec niekończących się pytań dziecka. </a:t>
            </a:r>
          </a:p>
        </p:txBody>
      </p:sp>
      <p:pic>
        <p:nvPicPr>
          <p:cNvPr id="4" name="Symbol zastępczy zawartości 3"/>
          <p:cNvPicPr>
            <a:picLocks noGrp="1" noChangeAspect="1"/>
          </p:cNvPicPr>
          <p:nvPr>
            <p:ph idx="1"/>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7894" t="17046" r="8085" b="3343"/>
          <a:stretch/>
        </p:blipFill>
        <p:spPr>
          <a:xfrm>
            <a:off x="1318845" y="1690687"/>
            <a:ext cx="9671539" cy="5026635"/>
          </a:xfrm>
        </p:spPr>
      </p:pic>
    </p:spTree>
    <p:extLst>
      <p:ext uri="{BB962C8B-B14F-4D97-AF65-F5344CB8AC3E}">
        <p14:creationId xmlns:p14="http://schemas.microsoft.com/office/powerpoint/2010/main" val="424849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93431"/>
            <a:ext cx="10515600" cy="1497257"/>
          </a:xfrm>
        </p:spPr>
        <p:txBody>
          <a:bodyPr>
            <a:normAutofit/>
          </a:bodyPr>
          <a:lstStyle/>
          <a:p>
            <a:pPr algn="ctr"/>
            <a:r>
              <a:rPr lang="pl-PL" sz="2200" b="1" dirty="0" smtClean="0">
                <a:solidFill>
                  <a:srgbClr val="0070C0"/>
                </a:solidFill>
                <a:latin typeface="Arial" panose="020B0604020202020204" pitchFamily="34" charset="0"/>
                <a:cs typeface="Arial" panose="020B0604020202020204" pitchFamily="34" charset="0"/>
              </a:rPr>
              <a:t>PRAWO DO NIEPOWODZEŃ I ŁEZ </a:t>
            </a:r>
            <a:r>
              <a:rPr lang="pl-PL" sz="2200" b="1" dirty="0">
                <a:solidFill>
                  <a:srgbClr val="0070C0"/>
                </a:solidFill>
                <a:latin typeface="Arial" panose="020B0604020202020204" pitchFamily="34" charset="0"/>
                <a:cs typeface="Arial" panose="020B0604020202020204" pitchFamily="34" charset="0"/>
              </a:rPr>
              <a:t/>
            </a:r>
            <a:br>
              <a:rPr lang="pl-PL" sz="2200" b="1" dirty="0">
                <a:solidFill>
                  <a:srgbClr val="0070C0"/>
                </a:solidFill>
                <a:latin typeface="Arial" panose="020B0604020202020204" pitchFamily="34" charset="0"/>
                <a:cs typeface="Arial" panose="020B0604020202020204" pitchFamily="34" charset="0"/>
              </a:rPr>
            </a:br>
            <a:r>
              <a:rPr lang="pl-PL" sz="2200" b="1" dirty="0">
                <a:solidFill>
                  <a:srgbClr val="0070C0"/>
                </a:solidFill>
                <a:latin typeface="Arial" panose="020B0604020202020204" pitchFamily="34" charset="0"/>
                <a:cs typeface="Arial" panose="020B0604020202020204" pitchFamily="34" charset="0"/>
              </a:rPr>
              <a:t>Nie wolno oskarżać dziecka za </a:t>
            </a:r>
            <a:r>
              <a:rPr lang="pl-PL" sz="2200" b="1" dirty="0" smtClean="0">
                <a:solidFill>
                  <a:srgbClr val="0070C0"/>
                </a:solidFill>
                <a:latin typeface="Arial" panose="020B0604020202020204" pitchFamily="34" charset="0"/>
                <a:cs typeface="Arial" panose="020B0604020202020204" pitchFamily="34" charset="0"/>
              </a:rPr>
              <a:t>niepowodzenia. </a:t>
            </a:r>
            <a:r>
              <a:rPr lang="pl-PL" sz="2200" b="1" dirty="0">
                <a:solidFill>
                  <a:srgbClr val="0070C0"/>
                </a:solidFill>
                <a:latin typeface="Arial" panose="020B0604020202020204" pitchFamily="34" charset="0"/>
                <a:cs typeface="Arial" panose="020B0604020202020204" pitchFamily="34" charset="0"/>
              </a:rPr>
              <a:t>Zamiast karania współczesna psychologia proponuje - " pokaż dziecku jak można naprawić zło". </a:t>
            </a:r>
            <a:r>
              <a:rPr lang="pl-PL" sz="2000" dirty="0"/>
              <a:t/>
            </a:r>
            <a:br>
              <a:rPr lang="pl-PL" sz="2000" dirty="0"/>
            </a:br>
            <a:endParaRPr lang="pl-PL" sz="2000" dirty="0">
              <a:latin typeface="Arial" panose="020B0604020202020204" pitchFamily="34" charset="0"/>
              <a:cs typeface="Arial" panose="020B0604020202020204" pitchFamily="34" charset="0"/>
            </a:endParaRPr>
          </a:p>
        </p:txBody>
      </p:sp>
      <p:pic>
        <p:nvPicPr>
          <p:cNvPr id="4" name="Symbol zastępczy zawartości 3"/>
          <p:cNvPicPr>
            <a:picLocks noGrp="1" noChangeAspect="1"/>
          </p:cNvPicPr>
          <p:nvPr>
            <p:ph idx="1"/>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522" t="21743" r="2524" b="4255"/>
          <a:stretch/>
        </p:blipFill>
        <p:spPr>
          <a:xfrm>
            <a:off x="933822" y="1445027"/>
            <a:ext cx="10585938" cy="4914829"/>
          </a:xfrm>
        </p:spPr>
      </p:pic>
    </p:spTree>
    <p:extLst>
      <p:ext uri="{BB962C8B-B14F-4D97-AF65-F5344CB8AC3E}">
        <p14:creationId xmlns:p14="http://schemas.microsoft.com/office/powerpoint/2010/main" val="111106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9615" y="1"/>
            <a:ext cx="11289323" cy="2198076"/>
          </a:xfrm>
        </p:spPr>
        <p:txBody>
          <a:bodyPr>
            <a:normAutofit fontScale="90000"/>
          </a:bodyPr>
          <a:lstStyle/>
          <a:p>
            <a:pPr algn="ctr"/>
            <a:r>
              <a:rPr lang="pl-PL" sz="2200" dirty="0" smtClean="0">
                <a:latin typeface="Arial" panose="020B0604020202020204" pitchFamily="34" charset="0"/>
                <a:cs typeface="Arial" panose="020B0604020202020204" pitchFamily="34" charset="0"/>
              </a:rPr>
              <a:t/>
            </a:r>
            <a:br>
              <a:rPr lang="pl-PL" sz="2200" dirty="0" smtClean="0">
                <a:latin typeface="Arial" panose="020B0604020202020204" pitchFamily="34" charset="0"/>
                <a:cs typeface="Arial" panose="020B0604020202020204" pitchFamily="34" charset="0"/>
              </a:rPr>
            </a:br>
            <a:r>
              <a:rPr lang="pl-PL" sz="2200" b="1" dirty="0" smtClean="0">
                <a:solidFill>
                  <a:srgbClr val="0070C0"/>
                </a:solidFill>
                <a:latin typeface="Arial" panose="020B0604020202020204" pitchFamily="34" charset="0"/>
                <a:cs typeface="Arial" panose="020B0604020202020204" pitchFamily="34" charset="0"/>
              </a:rPr>
              <a:t>PRAWO DO UPADKÓW </a:t>
            </a:r>
            <a:r>
              <a:rPr lang="pl-PL" sz="2200" b="1" dirty="0">
                <a:solidFill>
                  <a:srgbClr val="0070C0"/>
                </a:solidFill>
                <a:latin typeface="Arial" panose="020B0604020202020204" pitchFamily="34" charset="0"/>
                <a:cs typeface="Arial" panose="020B0604020202020204" pitchFamily="34" charset="0"/>
              </a:rPr>
              <a:t/>
            </a:r>
            <a:br>
              <a:rPr lang="pl-PL" sz="2200" b="1" dirty="0">
                <a:solidFill>
                  <a:srgbClr val="0070C0"/>
                </a:solidFill>
                <a:latin typeface="Arial" panose="020B0604020202020204" pitchFamily="34" charset="0"/>
                <a:cs typeface="Arial" panose="020B0604020202020204" pitchFamily="34" charset="0"/>
              </a:rPr>
            </a:br>
            <a:r>
              <a:rPr lang="pl-PL" sz="2200" b="1" dirty="0" smtClean="0">
                <a:solidFill>
                  <a:srgbClr val="0070C0"/>
                </a:solidFill>
                <a:latin typeface="Arial" panose="020B0604020202020204" pitchFamily="34" charset="0"/>
                <a:cs typeface="Arial" panose="020B0604020202020204" pitchFamily="34" charset="0"/>
              </a:rPr>
              <a:t> Dzieci czasami potykają się, upadają. </a:t>
            </a:r>
            <a:r>
              <a:rPr lang="pl-PL" sz="2200" b="1" dirty="0">
                <a:solidFill>
                  <a:srgbClr val="0070C0"/>
                </a:solidFill>
                <a:latin typeface="Arial" panose="020B0604020202020204" pitchFamily="34" charset="0"/>
                <a:cs typeface="Arial" panose="020B0604020202020204" pitchFamily="34" charset="0"/>
              </a:rPr>
              <a:t>Wychowawca uznając prawo do upadku, akceptując błędy podopiecznych musi pamiętać, że jego obowiązkiem jest obserwowanie zachowania, wyjaśnianie przyczyn nieprawidłowości i odchyleń w rozwoju oraz podejmowanie działań kompensacyjnych wobec dzieci, które tego potrzebują. </a:t>
            </a:r>
            <a:r>
              <a:rPr lang="pl-PL" sz="2000" dirty="0"/>
              <a:t/>
            </a:r>
            <a:br>
              <a:rPr lang="pl-PL" sz="2000" dirty="0"/>
            </a:br>
            <a:endParaRPr lang="pl-PL" sz="2000" dirty="0">
              <a:latin typeface="Arial" panose="020B0604020202020204" pitchFamily="34" charset="0"/>
              <a:cs typeface="Arial" panose="020B0604020202020204" pitchFamily="34" charset="0"/>
            </a:endParaRPr>
          </a:p>
        </p:txBody>
      </p:sp>
      <p:pic>
        <p:nvPicPr>
          <p:cNvPr id="4" name="Symbol zastępczy zawartości 3"/>
          <p:cNvPicPr>
            <a:picLocks noGrp="1" noChangeAspect="1"/>
          </p:cNvPicPr>
          <p:nvPr>
            <p:ph idx="1"/>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3322" t="16641" r="5799" b="3343"/>
          <a:stretch/>
        </p:blipFill>
        <p:spPr>
          <a:xfrm>
            <a:off x="1547446" y="1951892"/>
            <a:ext cx="8686800" cy="4721863"/>
          </a:xfrm>
        </p:spPr>
      </p:pic>
    </p:spTree>
    <p:extLst>
      <p:ext uri="{BB962C8B-B14F-4D97-AF65-F5344CB8AC3E}">
        <p14:creationId xmlns:p14="http://schemas.microsoft.com/office/powerpoint/2010/main" val="3552572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40677"/>
            <a:ext cx="10515600" cy="1550011"/>
          </a:xfrm>
        </p:spPr>
        <p:txBody>
          <a:bodyPr>
            <a:normAutofit fontScale="90000"/>
          </a:bodyPr>
          <a:lstStyle/>
          <a:p>
            <a:pPr algn="ctr"/>
            <a:r>
              <a:rPr lang="pl-PL" sz="2700" b="1" dirty="0" smtClean="0">
                <a:solidFill>
                  <a:srgbClr val="0070C0"/>
                </a:solidFill>
                <a:latin typeface="Arial" panose="020B0604020202020204" pitchFamily="34" charset="0"/>
                <a:cs typeface="Arial" panose="020B0604020202020204" pitchFamily="34" charset="0"/>
              </a:rPr>
              <a:t/>
            </a:r>
            <a:br>
              <a:rPr lang="pl-PL" sz="2700" b="1" dirty="0" smtClean="0">
                <a:solidFill>
                  <a:srgbClr val="0070C0"/>
                </a:solidFill>
                <a:latin typeface="Arial" panose="020B0604020202020204" pitchFamily="34" charset="0"/>
                <a:cs typeface="Arial" panose="020B0604020202020204" pitchFamily="34" charset="0"/>
              </a:rPr>
            </a:br>
            <a:r>
              <a:rPr lang="pl-PL" sz="2700" b="1" dirty="0" smtClean="0">
                <a:solidFill>
                  <a:srgbClr val="0070C0"/>
                </a:solidFill>
                <a:latin typeface="Arial" panose="020B0604020202020204" pitchFamily="34" charset="0"/>
                <a:cs typeface="Arial" panose="020B0604020202020204" pitchFamily="34" charset="0"/>
              </a:rPr>
              <a:t>PRAWO DO WŁASNOŚCI  </a:t>
            </a:r>
            <a:r>
              <a:rPr lang="pl-PL" sz="2700" b="1" dirty="0">
                <a:solidFill>
                  <a:srgbClr val="0070C0"/>
                </a:solidFill>
                <a:latin typeface="Arial" panose="020B0604020202020204" pitchFamily="34" charset="0"/>
                <a:cs typeface="Arial" panose="020B0604020202020204" pitchFamily="34" charset="0"/>
              </a:rPr>
              <a:t/>
            </a:r>
            <a:br>
              <a:rPr lang="pl-PL" sz="2700" b="1" dirty="0">
                <a:solidFill>
                  <a:srgbClr val="0070C0"/>
                </a:solidFill>
                <a:latin typeface="Arial" panose="020B0604020202020204" pitchFamily="34" charset="0"/>
                <a:cs typeface="Arial" panose="020B0604020202020204" pitchFamily="34" charset="0"/>
              </a:rPr>
            </a:br>
            <a:r>
              <a:rPr lang="pl-PL" sz="2700" b="1" dirty="0">
                <a:solidFill>
                  <a:srgbClr val="0070C0"/>
                </a:solidFill>
                <a:latin typeface="Arial" panose="020B0604020202020204" pitchFamily="34" charset="0"/>
                <a:cs typeface="Arial" panose="020B0604020202020204" pitchFamily="34" charset="0"/>
              </a:rPr>
              <a:t>Poszanowanie tego prawa jest </a:t>
            </a:r>
            <a:r>
              <a:rPr lang="pl-PL" sz="2700" b="1" dirty="0" smtClean="0">
                <a:solidFill>
                  <a:srgbClr val="0070C0"/>
                </a:solidFill>
                <a:latin typeface="Arial" panose="020B0604020202020204" pitchFamily="34" charset="0"/>
                <a:cs typeface="Arial" panose="020B0604020202020204" pitchFamily="34" charset="0"/>
              </a:rPr>
              <a:t>konieczne. </a:t>
            </a:r>
            <a:r>
              <a:rPr lang="pl-PL" sz="2700" b="1" dirty="0">
                <a:solidFill>
                  <a:srgbClr val="0070C0"/>
                </a:solidFill>
                <a:latin typeface="Arial" panose="020B0604020202020204" pitchFamily="34" charset="0"/>
                <a:cs typeface="Arial" panose="020B0604020202020204" pitchFamily="34" charset="0"/>
              </a:rPr>
              <a:t>Uczymy dzieci, że </a:t>
            </a:r>
            <a:r>
              <a:rPr lang="pl-PL" sz="2700" b="1" dirty="0" smtClean="0">
                <a:solidFill>
                  <a:srgbClr val="0070C0"/>
                </a:solidFill>
                <a:latin typeface="Arial" panose="020B0604020202020204" pitchFamily="34" charset="0"/>
                <a:cs typeface="Arial" panose="020B0604020202020204" pitchFamily="34" charset="0"/>
              </a:rPr>
              <a:t>mają </a:t>
            </a:r>
            <a:r>
              <a:rPr lang="pl-PL" sz="2700" b="1" dirty="0">
                <a:solidFill>
                  <a:srgbClr val="0070C0"/>
                </a:solidFill>
                <a:latin typeface="Arial" panose="020B0604020202020204" pitchFamily="34" charset="0"/>
                <a:cs typeface="Arial" panose="020B0604020202020204" pitchFamily="34" charset="0"/>
              </a:rPr>
              <a:t>prawo do własności, ale również powinny je respektować wobec innych. </a:t>
            </a:r>
            <a:r>
              <a:rPr lang="pl-PL" sz="2000" dirty="0"/>
              <a:t/>
            </a:r>
            <a:br>
              <a:rPr lang="pl-PL" sz="2000" dirty="0"/>
            </a:br>
            <a:endParaRPr lang="pl-PL" sz="2000" dirty="0">
              <a:latin typeface="Arial" panose="020B0604020202020204" pitchFamily="34" charset="0"/>
              <a:cs typeface="Arial" panose="020B0604020202020204" pitchFamily="34" charset="0"/>
            </a:endParaRPr>
          </a:p>
        </p:txBody>
      </p:sp>
      <p:pic>
        <p:nvPicPr>
          <p:cNvPr id="4" name="Symbol zastępczy zawartości 3"/>
          <p:cNvPicPr>
            <a:picLocks noGrp="1" noChangeAspect="1"/>
          </p:cNvPicPr>
          <p:nvPr>
            <p:ph idx="1"/>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5455" t="13118" r="3838"/>
          <a:stretch/>
        </p:blipFill>
        <p:spPr>
          <a:xfrm>
            <a:off x="1512277" y="1863969"/>
            <a:ext cx="9841523" cy="4360985"/>
          </a:xfrm>
        </p:spPr>
      </p:pic>
    </p:spTree>
    <p:extLst>
      <p:ext uri="{BB962C8B-B14F-4D97-AF65-F5344CB8AC3E}">
        <p14:creationId xmlns:p14="http://schemas.microsoft.com/office/powerpoint/2010/main" val="345914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dirty="0" smtClean="0">
                <a:solidFill>
                  <a:srgbClr val="0070C0"/>
                </a:solidFill>
                <a:latin typeface="Arial" panose="020B0604020202020204" pitchFamily="34" charset="0"/>
                <a:cs typeface="Arial" panose="020B0604020202020204" pitchFamily="34" charset="0"/>
              </a:rPr>
              <a:t>PRAWO DO TAJEMNICY </a:t>
            </a:r>
            <a:r>
              <a:rPr lang="pl-PL" sz="2800" b="1" dirty="0">
                <a:solidFill>
                  <a:srgbClr val="0070C0"/>
                </a:solidFill>
                <a:latin typeface="Arial" panose="020B0604020202020204" pitchFamily="34" charset="0"/>
                <a:cs typeface="Arial" panose="020B0604020202020204" pitchFamily="34" charset="0"/>
              </a:rPr>
              <a:t/>
            </a:r>
            <a:br>
              <a:rPr lang="pl-PL" sz="2800" b="1" dirty="0">
                <a:solidFill>
                  <a:srgbClr val="0070C0"/>
                </a:solidFill>
                <a:latin typeface="Arial" panose="020B0604020202020204" pitchFamily="34" charset="0"/>
                <a:cs typeface="Arial" panose="020B0604020202020204" pitchFamily="34" charset="0"/>
              </a:rPr>
            </a:br>
            <a:r>
              <a:rPr lang="pl-PL" sz="2800" b="1" dirty="0" smtClean="0">
                <a:solidFill>
                  <a:srgbClr val="0070C0"/>
                </a:solidFill>
                <a:latin typeface="Arial" panose="020B0604020202020204" pitchFamily="34" charset="0"/>
                <a:cs typeface="Arial" panose="020B0604020202020204" pitchFamily="34" charset="0"/>
              </a:rPr>
              <a:t>Dzieci </a:t>
            </a:r>
            <a:r>
              <a:rPr lang="pl-PL" sz="2800" b="1" dirty="0">
                <a:solidFill>
                  <a:srgbClr val="0070C0"/>
                </a:solidFill>
                <a:latin typeface="Arial" panose="020B0604020202020204" pitchFamily="34" charset="0"/>
                <a:cs typeface="Arial" panose="020B0604020202020204" pitchFamily="34" charset="0"/>
              </a:rPr>
              <a:t>mają swoje </a:t>
            </a:r>
            <a:r>
              <a:rPr lang="pl-PL" sz="2800" b="1" dirty="0" smtClean="0">
                <a:solidFill>
                  <a:srgbClr val="0070C0"/>
                </a:solidFill>
                <a:latin typeface="Arial" panose="020B0604020202020204" pitchFamily="34" charset="0"/>
                <a:cs typeface="Arial" panose="020B0604020202020204" pitchFamily="34" charset="0"/>
              </a:rPr>
              <a:t>tajemnice. </a:t>
            </a:r>
            <a:r>
              <a:rPr lang="pl-PL" sz="2800" b="1" dirty="0">
                <a:solidFill>
                  <a:srgbClr val="0070C0"/>
                </a:solidFill>
                <a:latin typeface="Arial" panose="020B0604020202020204" pitchFamily="34" charset="0"/>
                <a:cs typeface="Arial" panose="020B0604020202020204" pitchFamily="34" charset="0"/>
              </a:rPr>
              <a:t>Dorośli powinni je szanować. </a:t>
            </a:r>
            <a:r>
              <a:rPr lang="pl-PL" sz="2000" dirty="0"/>
              <a:t/>
            </a:r>
            <a:br>
              <a:rPr lang="pl-PL" sz="2000" dirty="0"/>
            </a:br>
            <a:endParaRPr lang="pl-PL" sz="2000" dirty="0">
              <a:latin typeface="Arial" panose="020B0604020202020204" pitchFamily="34" charset="0"/>
              <a:cs typeface="Arial" panose="020B0604020202020204" pitchFamily="34" charset="0"/>
            </a:endParaRPr>
          </a:p>
        </p:txBody>
      </p:sp>
      <p:pic>
        <p:nvPicPr>
          <p:cNvPr id="6" name="Symbol zastępczy zawartości 5"/>
          <p:cNvPicPr>
            <a:picLocks noGrp="1" noChangeAspect="1"/>
          </p:cNvPicPr>
          <p:nvPr>
            <p:ph idx="1"/>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24321" b="29610"/>
          <a:stretch/>
        </p:blipFill>
        <p:spPr bwMode="auto">
          <a:xfrm>
            <a:off x="1295969" y="1690688"/>
            <a:ext cx="8516245" cy="4481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47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2700" dirty="0" smtClean="0">
                <a:latin typeface="Arial" panose="020B0604020202020204" pitchFamily="34" charset="0"/>
                <a:cs typeface="Arial" panose="020B0604020202020204" pitchFamily="34" charset="0"/>
              </a:rPr>
              <a:t/>
            </a:r>
            <a:br>
              <a:rPr lang="pl-PL" sz="2700" dirty="0" smtClean="0">
                <a:latin typeface="Arial" panose="020B0604020202020204" pitchFamily="34" charset="0"/>
                <a:cs typeface="Arial" panose="020B0604020202020204" pitchFamily="34" charset="0"/>
              </a:rPr>
            </a:br>
            <a:r>
              <a:rPr lang="pl-PL" sz="2700" b="1" dirty="0" smtClean="0">
                <a:solidFill>
                  <a:srgbClr val="0070C0"/>
                </a:solidFill>
                <a:latin typeface="Arial" panose="020B0604020202020204" pitchFamily="34" charset="0"/>
                <a:cs typeface="Arial" panose="020B0604020202020204" pitchFamily="34" charset="0"/>
              </a:rPr>
              <a:t>PRAWO DO RADOŚCI </a:t>
            </a:r>
            <a:r>
              <a:rPr lang="pl-PL" sz="2700" b="1" dirty="0">
                <a:solidFill>
                  <a:srgbClr val="0070C0"/>
                </a:solidFill>
                <a:latin typeface="Arial" panose="020B0604020202020204" pitchFamily="34" charset="0"/>
                <a:cs typeface="Arial" panose="020B0604020202020204" pitchFamily="34" charset="0"/>
              </a:rPr>
              <a:t/>
            </a:r>
            <a:br>
              <a:rPr lang="pl-PL" sz="2700" b="1" dirty="0">
                <a:solidFill>
                  <a:srgbClr val="0070C0"/>
                </a:solidFill>
                <a:latin typeface="Arial" panose="020B0604020202020204" pitchFamily="34" charset="0"/>
                <a:cs typeface="Arial" panose="020B0604020202020204" pitchFamily="34" charset="0"/>
              </a:rPr>
            </a:br>
            <a:r>
              <a:rPr lang="pl-PL" sz="2700" b="1" dirty="0">
                <a:solidFill>
                  <a:srgbClr val="0070C0"/>
                </a:solidFill>
                <a:latin typeface="Arial" panose="020B0604020202020204" pitchFamily="34" charset="0"/>
                <a:cs typeface="Arial" panose="020B0604020202020204" pitchFamily="34" charset="0"/>
              </a:rPr>
              <a:t>J. Korczak w swoim pamiętniku pisał - "dziecku potrzebna jest jasność szczęścia i ciepło miłości.... Niech dzieci się śmieją, niech będą wesołe." </a:t>
            </a:r>
            <a:r>
              <a:rPr lang="pl-PL" sz="2200" dirty="0">
                <a:latin typeface="Arial" panose="020B0604020202020204" pitchFamily="34" charset="0"/>
                <a:cs typeface="Arial" panose="020B0604020202020204" pitchFamily="34" charset="0"/>
              </a:rPr>
              <a:t/>
            </a:r>
            <a:br>
              <a:rPr lang="pl-PL" sz="2200" dirty="0">
                <a:latin typeface="Arial" panose="020B0604020202020204" pitchFamily="34" charset="0"/>
                <a:cs typeface="Arial" panose="020B0604020202020204" pitchFamily="34" charset="0"/>
              </a:rPr>
            </a:br>
            <a:r>
              <a:rPr lang="pl-PL" sz="2000" dirty="0"/>
              <a:t/>
            </a:r>
            <a:br>
              <a:rPr lang="pl-PL" sz="2000" dirty="0"/>
            </a:br>
            <a:endParaRPr lang="pl-PL" sz="2000" dirty="0">
              <a:latin typeface="Arial" panose="020B0604020202020204" pitchFamily="34" charset="0"/>
              <a:cs typeface="Arial" panose="020B0604020202020204" pitchFamily="34" charset="0"/>
            </a:endParaRPr>
          </a:p>
        </p:txBody>
      </p:sp>
      <p:pic>
        <p:nvPicPr>
          <p:cNvPr id="4" name="Symbol zastępczy zawartości 3"/>
          <p:cNvPicPr>
            <a:picLocks noGrp="1" noChangeAspect="1"/>
          </p:cNvPicPr>
          <p:nvPr>
            <p:ph idx="1"/>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38200" y="1690687"/>
            <a:ext cx="10380785" cy="4446343"/>
          </a:xfrm>
        </p:spPr>
      </p:pic>
    </p:spTree>
    <p:extLst>
      <p:ext uri="{BB962C8B-B14F-4D97-AF65-F5344CB8AC3E}">
        <p14:creationId xmlns:p14="http://schemas.microsoft.com/office/powerpoint/2010/main" val="294748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91069"/>
            <a:ext cx="10515600" cy="1499619"/>
          </a:xfrm>
        </p:spPr>
        <p:txBody>
          <a:bodyPr>
            <a:noAutofit/>
          </a:bodyPr>
          <a:lstStyle/>
          <a:p>
            <a:pPr algn="ctr"/>
            <a:r>
              <a:rPr lang="pl-PL" sz="2000" b="1" dirty="0" smtClean="0">
                <a:solidFill>
                  <a:srgbClr val="0070C0"/>
                </a:solidFill>
                <a:latin typeface="Arial" panose="020B0604020202020204" pitchFamily="34" charset="0"/>
                <a:cs typeface="Arial" panose="020B0604020202020204" pitchFamily="34" charset="0"/>
              </a:rPr>
              <a:t>PRAWO DO WYPOWIADANIA  MYŚLI I UCZUĆ </a:t>
            </a:r>
            <a:r>
              <a:rPr lang="pl-PL" sz="2000" b="1" dirty="0">
                <a:solidFill>
                  <a:srgbClr val="0070C0"/>
                </a:solidFill>
                <a:latin typeface="Arial" panose="020B0604020202020204" pitchFamily="34" charset="0"/>
                <a:cs typeface="Arial" panose="020B0604020202020204" pitchFamily="34" charset="0"/>
              </a:rPr>
              <a:t/>
            </a:r>
            <a:br>
              <a:rPr lang="pl-PL" sz="2000" b="1" dirty="0">
                <a:solidFill>
                  <a:srgbClr val="0070C0"/>
                </a:solidFill>
                <a:latin typeface="Arial" panose="020B0604020202020204" pitchFamily="34" charset="0"/>
                <a:cs typeface="Arial" panose="020B0604020202020204" pitchFamily="34" charset="0"/>
              </a:rPr>
            </a:br>
            <a:r>
              <a:rPr lang="pl-PL" sz="2000" b="1" dirty="0" smtClean="0">
                <a:solidFill>
                  <a:srgbClr val="0070C0"/>
                </a:solidFill>
                <a:latin typeface="Arial" panose="020B0604020202020204" pitchFamily="34" charset="0"/>
                <a:cs typeface="Arial" panose="020B0604020202020204" pitchFamily="34" charset="0"/>
              </a:rPr>
              <a:t>Należy </a:t>
            </a:r>
            <a:r>
              <a:rPr lang="pl-PL" sz="2000" b="1" dirty="0">
                <a:solidFill>
                  <a:srgbClr val="0070C0"/>
                </a:solidFill>
                <a:latin typeface="Arial" panose="020B0604020202020204" pitchFamily="34" charset="0"/>
                <a:cs typeface="Arial" panose="020B0604020202020204" pitchFamily="34" charset="0"/>
              </a:rPr>
              <a:t>dać dziecku prawo do wyrażania własnych poglądów i uczuć, przyjmując je stosownie do wieku i dojrzałości dziecka. Dzieci potrzebują tego, by ich uczucia były akceptowane i doceniane. </a:t>
            </a:r>
            <a:r>
              <a:rPr lang="pl-PL" sz="2000" dirty="0">
                <a:latin typeface="Arial" panose="020B0604020202020204" pitchFamily="34" charset="0"/>
                <a:cs typeface="Arial" panose="020B0604020202020204" pitchFamily="34" charset="0"/>
              </a:rPr>
              <a:t/>
            </a:r>
            <a:br>
              <a:rPr lang="pl-PL" sz="2000" dirty="0">
                <a:latin typeface="Arial" panose="020B0604020202020204" pitchFamily="34" charset="0"/>
                <a:cs typeface="Arial" panose="020B0604020202020204" pitchFamily="34" charset="0"/>
              </a:rPr>
            </a:br>
            <a:endParaRPr lang="pl-PL" sz="2000" dirty="0">
              <a:latin typeface="Arial" panose="020B0604020202020204" pitchFamily="34" charset="0"/>
              <a:cs typeface="Arial" panose="020B0604020202020204" pitchFamily="34" charset="0"/>
            </a:endParaRPr>
          </a:p>
        </p:txBody>
      </p:sp>
      <p:pic>
        <p:nvPicPr>
          <p:cNvPr id="4" name="Symbol zastępczy zawartości 3"/>
          <p:cNvPicPr>
            <a:picLocks noGrp="1" noChangeAspect="1"/>
          </p:cNvPicPr>
          <p:nvPr>
            <p:ph idx="1"/>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56466"/>
          <a:stretch/>
        </p:blipFill>
        <p:spPr>
          <a:xfrm>
            <a:off x="1406769" y="1825625"/>
            <a:ext cx="9920873" cy="4351338"/>
          </a:xfrm>
        </p:spPr>
      </p:pic>
    </p:spTree>
    <p:extLst>
      <p:ext uri="{BB962C8B-B14F-4D97-AF65-F5344CB8AC3E}">
        <p14:creationId xmlns:p14="http://schemas.microsoft.com/office/powerpoint/2010/main" val="44752857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75</TotalTime>
  <Words>26</Words>
  <Application>Microsoft Office PowerPoint</Application>
  <PresentationFormat>Panoramiczny</PresentationFormat>
  <Paragraphs>11</Paragraphs>
  <Slides>11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Calibri</vt:lpstr>
      <vt:lpstr>Calibri Light</vt:lpstr>
      <vt:lpstr>Motyw pakietu Office</vt:lpstr>
      <vt:lpstr>PRAWA DZIECKA  WEDŁUG  JANUSZA KORCZAKA </vt:lpstr>
      <vt:lpstr>PRAWO DO SZACUNKU  Najbardziej lekceważone prawo we współczesnym świecie. Dzieci trzeba   kochać, a także dobrze traktować. Uczyć je poszanowania godności własnej w sprawach osobistych, rodzinnych i koleżeńskich, a także poszanowania godności innych ludzi.   </vt:lpstr>
      <vt:lpstr>PRAWO DO NIEWIEDZY  Dla  dziecka nie wszystko wydaje się proste i jasne.  Świat jest dla niego nieznany. Dorośli powinni okazywać wyrozumiałość wobec niekończących się pytań dziecka. </vt:lpstr>
      <vt:lpstr>PRAWO DO NIEPOWODZEŃ I ŁEZ  Nie wolno oskarżać dziecka za niepowodzenia. Zamiast karania współczesna psychologia proponuje - " pokaż dziecku jak można naprawić zło".  </vt:lpstr>
      <vt:lpstr> PRAWO DO UPADKÓW   Dzieci czasami potykają się, upadają. Wychowawca uznając prawo do upadku, akceptując błędy podopiecznych musi pamiętać, że jego obowiązkiem jest obserwowanie zachowania, wyjaśnianie przyczyn nieprawidłowości i odchyleń w rozwoju oraz podejmowanie działań kompensacyjnych wobec dzieci, które tego potrzebują.  </vt:lpstr>
      <vt:lpstr> PRAWO DO WŁASNOŚCI   Poszanowanie tego prawa jest konieczne. Uczymy dzieci, że mają prawo do własności, ale również powinny je respektować wobec innych.  </vt:lpstr>
      <vt:lpstr>PRAWO DO TAJEMNICY  Dzieci mają swoje tajemnice. Dorośli powinni je szanować.  </vt:lpstr>
      <vt:lpstr> PRAWO DO RADOŚCI  J. Korczak w swoim pamiętniku pisał - "dziecku potrzebna jest jasność szczęścia i ciepło miłości.... Niech dzieci się śmieją, niech będą wesołe."   </vt:lpstr>
      <vt:lpstr>PRAWO DO WYPOWIADANIA  MYŚLI I UCZUĆ  Należy dać dziecku prawo do wyrażania własnych poglądów i uczuć, przyjmując je stosownie do wieku i dojrzałości dziecka. Dzieci potrzebują tego, by ich uczucia były akceptowane i doceniane.  </vt:lpstr>
      <vt:lpstr>PRAWO DO DNIA DZISIEJSZEGO  Żyj teraźniejszością, bieżącą chwilą. Wszystko co było  w przeszłości                                     czy dopiero ma nadejść, nie jest  tak ważne.  "Dla jutra lekceważy się to, co je dziś cieszy, smuci, dziwi gniewa, zajmuje. Dla jutra, którego nie rozumie (...) kradnie się lata życia" - to słowa J.Korczaka.  </vt:lpstr>
      <vt:lpstr> Korczakowskie prawa dziecka pozostają aktualne.  To, co przekazał współczesnym w swoich w książkach  znalazło  odzwierciedlenie w Konwencji Praw Dziecka.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DZIECKA WEDŁUG  JANUSZA KORCZAKA </dc:title>
  <dc:creator>Elżbieta Pesta-Wojtysiak</dc:creator>
  <cp:lastModifiedBy>Elżbieta Pesta-Wojtysiak</cp:lastModifiedBy>
  <cp:revision>10</cp:revision>
  <dcterms:created xsi:type="dcterms:W3CDTF">2020-11-17T20:05:08Z</dcterms:created>
  <dcterms:modified xsi:type="dcterms:W3CDTF">2020-11-19T09:04:57Z</dcterms:modified>
</cp:coreProperties>
</file>