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4" r:id="rId20"/>
    <p:sldId id="275" r:id="rId21"/>
    <p:sldId id="276" r:id="rId22"/>
    <p:sldId id="277" r:id="rId23"/>
    <p:sldId id="278" r:id="rId24"/>
    <p:sldId id="279" r:id="rId25"/>
    <p:sldId id="282"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37" autoAdjust="0"/>
    <p:restoredTop sz="94660"/>
  </p:normalViewPr>
  <p:slideViewPr>
    <p:cSldViewPr snapToGrid="0">
      <p:cViewPr varScale="1">
        <p:scale>
          <a:sx n="64" d="100"/>
          <a:sy n="64" d="100"/>
        </p:scale>
        <p:origin x="2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EAB7E24C-D6BA-4096-AAFC-61498DE3AD9F}" type="datetimeFigureOut">
              <a:rPr lang="pl-PL" smtClean="0"/>
              <a:t>2020-10-25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275E18-BB0D-4851-B6EE-F78F3B1D767B}" type="slidenum">
              <a:rPr lang="pl-PL" smtClean="0"/>
              <a:t>‹#›</a:t>
            </a:fld>
            <a:endParaRPr lang="pl-PL"/>
          </a:p>
        </p:txBody>
      </p:sp>
    </p:spTree>
    <p:extLst>
      <p:ext uri="{BB962C8B-B14F-4D97-AF65-F5344CB8AC3E}">
        <p14:creationId xmlns:p14="http://schemas.microsoft.com/office/powerpoint/2010/main" val="340291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AB7E24C-D6BA-4096-AAFC-61498DE3AD9F}" type="datetimeFigureOut">
              <a:rPr lang="pl-PL" smtClean="0"/>
              <a:t>2020-10-25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275E18-BB0D-4851-B6EE-F78F3B1D767B}" type="slidenum">
              <a:rPr lang="pl-PL" smtClean="0"/>
              <a:t>‹#›</a:t>
            </a:fld>
            <a:endParaRPr lang="pl-PL"/>
          </a:p>
        </p:txBody>
      </p:sp>
    </p:spTree>
    <p:extLst>
      <p:ext uri="{BB962C8B-B14F-4D97-AF65-F5344CB8AC3E}">
        <p14:creationId xmlns:p14="http://schemas.microsoft.com/office/powerpoint/2010/main" val="289432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AB7E24C-D6BA-4096-AAFC-61498DE3AD9F}" type="datetimeFigureOut">
              <a:rPr lang="pl-PL" smtClean="0"/>
              <a:t>2020-10-25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275E18-BB0D-4851-B6EE-F78F3B1D767B}" type="slidenum">
              <a:rPr lang="pl-PL" smtClean="0"/>
              <a:t>‹#›</a:t>
            </a:fld>
            <a:endParaRPr lang="pl-PL"/>
          </a:p>
        </p:txBody>
      </p:sp>
    </p:spTree>
    <p:extLst>
      <p:ext uri="{BB962C8B-B14F-4D97-AF65-F5344CB8AC3E}">
        <p14:creationId xmlns:p14="http://schemas.microsoft.com/office/powerpoint/2010/main" val="281703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AB7E24C-D6BA-4096-AAFC-61498DE3AD9F}" type="datetimeFigureOut">
              <a:rPr lang="pl-PL" smtClean="0"/>
              <a:t>2020-10-25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275E18-BB0D-4851-B6EE-F78F3B1D767B}" type="slidenum">
              <a:rPr lang="pl-PL" smtClean="0"/>
              <a:t>‹#›</a:t>
            </a:fld>
            <a:endParaRPr lang="pl-PL"/>
          </a:p>
        </p:txBody>
      </p:sp>
    </p:spTree>
    <p:extLst>
      <p:ext uri="{BB962C8B-B14F-4D97-AF65-F5344CB8AC3E}">
        <p14:creationId xmlns:p14="http://schemas.microsoft.com/office/powerpoint/2010/main" val="364849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AB7E24C-D6BA-4096-AAFC-61498DE3AD9F}" type="datetimeFigureOut">
              <a:rPr lang="pl-PL" smtClean="0"/>
              <a:t>2020-10-25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275E18-BB0D-4851-B6EE-F78F3B1D767B}" type="slidenum">
              <a:rPr lang="pl-PL" smtClean="0"/>
              <a:t>‹#›</a:t>
            </a:fld>
            <a:endParaRPr lang="pl-PL"/>
          </a:p>
        </p:txBody>
      </p:sp>
    </p:spTree>
    <p:extLst>
      <p:ext uri="{BB962C8B-B14F-4D97-AF65-F5344CB8AC3E}">
        <p14:creationId xmlns:p14="http://schemas.microsoft.com/office/powerpoint/2010/main" val="37774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EAB7E24C-D6BA-4096-AAFC-61498DE3AD9F}" type="datetimeFigureOut">
              <a:rPr lang="pl-PL" smtClean="0"/>
              <a:t>2020-10-25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5275E18-BB0D-4851-B6EE-F78F3B1D767B}" type="slidenum">
              <a:rPr lang="pl-PL" smtClean="0"/>
              <a:t>‹#›</a:t>
            </a:fld>
            <a:endParaRPr lang="pl-PL"/>
          </a:p>
        </p:txBody>
      </p:sp>
    </p:spTree>
    <p:extLst>
      <p:ext uri="{BB962C8B-B14F-4D97-AF65-F5344CB8AC3E}">
        <p14:creationId xmlns:p14="http://schemas.microsoft.com/office/powerpoint/2010/main" val="156579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EAB7E24C-D6BA-4096-AAFC-61498DE3AD9F}" type="datetimeFigureOut">
              <a:rPr lang="pl-PL" smtClean="0"/>
              <a:t>2020-10-25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5275E18-BB0D-4851-B6EE-F78F3B1D767B}" type="slidenum">
              <a:rPr lang="pl-PL" smtClean="0"/>
              <a:t>‹#›</a:t>
            </a:fld>
            <a:endParaRPr lang="pl-PL"/>
          </a:p>
        </p:txBody>
      </p:sp>
    </p:spTree>
    <p:extLst>
      <p:ext uri="{BB962C8B-B14F-4D97-AF65-F5344CB8AC3E}">
        <p14:creationId xmlns:p14="http://schemas.microsoft.com/office/powerpoint/2010/main" val="348907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EAB7E24C-D6BA-4096-AAFC-61498DE3AD9F}" type="datetimeFigureOut">
              <a:rPr lang="pl-PL" smtClean="0"/>
              <a:t>2020-10-25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5275E18-BB0D-4851-B6EE-F78F3B1D767B}" type="slidenum">
              <a:rPr lang="pl-PL" smtClean="0"/>
              <a:t>‹#›</a:t>
            </a:fld>
            <a:endParaRPr lang="pl-PL"/>
          </a:p>
        </p:txBody>
      </p:sp>
    </p:spTree>
    <p:extLst>
      <p:ext uri="{BB962C8B-B14F-4D97-AF65-F5344CB8AC3E}">
        <p14:creationId xmlns:p14="http://schemas.microsoft.com/office/powerpoint/2010/main" val="169240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7E24C-D6BA-4096-AAFC-61498DE3AD9F}" type="datetimeFigureOut">
              <a:rPr lang="pl-PL" smtClean="0"/>
              <a:t>2020-10-25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5275E18-BB0D-4851-B6EE-F78F3B1D767B}" type="slidenum">
              <a:rPr lang="pl-PL" smtClean="0"/>
              <a:t>‹#›</a:t>
            </a:fld>
            <a:endParaRPr lang="pl-PL"/>
          </a:p>
        </p:txBody>
      </p:sp>
    </p:spTree>
    <p:extLst>
      <p:ext uri="{BB962C8B-B14F-4D97-AF65-F5344CB8AC3E}">
        <p14:creationId xmlns:p14="http://schemas.microsoft.com/office/powerpoint/2010/main" val="251457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AB7E24C-D6BA-4096-AAFC-61498DE3AD9F}" type="datetimeFigureOut">
              <a:rPr lang="pl-PL" smtClean="0"/>
              <a:t>2020-10-25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5275E18-BB0D-4851-B6EE-F78F3B1D767B}" type="slidenum">
              <a:rPr lang="pl-PL" smtClean="0"/>
              <a:t>‹#›</a:t>
            </a:fld>
            <a:endParaRPr lang="pl-PL"/>
          </a:p>
        </p:txBody>
      </p:sp>
    </p:spTree>
    <p:extLst>
      <p:ext uri="{BB962C8B-B14F-4D97-AF65-F5344CB8AC3E}">
        <p14:creationId xmlns:p14="http://schemas.microsoft.com/office/powerpoint/2010/main" val="285272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AB7E24C-D6BA-4096-AAFC-61498DE3AD9F}" type="datetimeFigureOut">
              <a:rPr lang="pl-PL" smtClean="0"/>
              <a:t>2020-10-25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5275E18-BB0D-4851-B6EE-F78F3B1D767B}" type="slidenum">
              <a:rPr lang="pl-PL" smtClean="0"/>
              <a:t>‹#›</a:t>
            </a:fld>
            <a:endParaRPr lang="pl-PL"/>
          </a:p>
        </p:txBody>
      </p:sp>
    </p:spTree>
    <p:extLst>
      <p:ext uri="{BB962C8B-B14F-4D97-AF65-F5344CB8AC3E}">
        <p14:creationId xmlns:p14="http://schemas.microsoft.com/office/powerpoint/2010/main" val="327337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7E24C-D6BA-4096-AAFC-61498DE3AD9F}" type="datetimeFigureOut">
              <a:rPr lang="pl-PL" smtClean="0"/>
              <a:t>2020-10-25</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75E18-BB0D-4851-B6EE-F78F3B1D767B}" type="slidenum">
              <a:rPr lang="pl-PL" smtClean="0"/>
              <a:t>‹#›</a:t>
            </a:fld>
            <a:endParaRPr lang="pl-PL"/>
          </a:p>
        </p:txBody>
      </p:sp>
    </p:spTree>
    <p:extLst>
      <p:ext uri="{BB962C8B-B14F-4D97-AF65-F5344CB8AC3E}">
        <p14:creationId xmlns:p14="http://schemas.microsoft.com/office/powerpoint/2010/main" val="183691355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1265107" cy="6858000"/>
          </a:xfrm>
          <a:prstGeom prst="rect">
            <a:avLst/>
          </a:prstGeom>
        </p:spPr>
      </p:pic>
      <p:sp>
        <p:nvSpPr>
          <p:cNvPr id="2" name="Tytuł 1"/>
          <p:cNvSpPr>
            <a:spLocks noGrp="1"/>
          </p:cNvSpPr>
          <p:nvPr>
            <p:ph type="ctrTitle"/>
          </p:nvPr>
        </p:nvSpPr>
        <p:spPr>
          <a:xfrm>
            <a:off x="931653" y="-106830"/>
            <a:ext cx="10980530" cy="2387600"/>
          </a:xfrm>
        </p:spPr>
        <p:txBody>
          <a:bodyPr>
            <a:normAutofit fontScale="90000"/>
          </a:bodyPr>
          <a:lstStyle/>
          <a:p>
            <a:r>
              <a:rPr lang="pl-PL" b="1" dirty="0" smtClean="0">
                <a:latin typeface="Times New Roman" panose="02020603050405020304" pitchFamily="18" charset="0"/>
                <a:cs typeface="Times New Roman" panose="02020603050405020304" pitchFamily="18" charset="0"/>
              </a:rPr>
              <a:t>Maria Salomea Skłodowska – Curie</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        </a:t>
            </a:r>
            <a:r>
              <a:rPr lang="pl-PL" sz="4800" dirty="0" smtClean="0">
                <a:latin typeface="Times New Roman" panose="02020603050405020304" pitchFamily="18" charset="0"/>
                <a:cs typeface="Times New Roman" panose="02020603050405020304" pitchFamily="18" charset="0"/>
              </a:rPr>
              <a:t>(1867-1934)</a:t>
            </a:r>
            <a:endParaRPr lang="pl-PL" sz="4800" dirty="0">
              <a:latin typeface="Times New Roman" panose="02020603050405020304" pitchFamily="18" charset="0"/>
              <a:cs typeface="Times New Roman" panose="02020603050405020304" pitchFamily="18" charset="0"/>
            </a:endParaRPr>
          </a:p>
        </p:txBody>
      </p:sp>
      <p:sp>
        <p:nvSpPr>
          <p:cNvPr id="3" name="Podtytuł 2"/>
          <p:cNvSpPr>
            <a:spLocks noGrp="1"/>
          </p:cNvSpPr>
          <p:nvPr>
            <p:ph type="subTitle" idx="1"/>
          </p:nvPr>
        </p:nvSpPr>
        <p:spPr>
          <a:xfrm>
            <a:off x="8439462" y="2280770"/>
            <a:ext cx="3752538" cy="1655762"/>
          </a:xfrm>
        </p:spPr>
        <p:txBody>
          <a:bodyPr/>
          <a:lstStyle/>
          <a:p>
            <a:r>
              <a:rPr lang="pl-PL" i="1" dirty="0" smtClean="0">
                <a:latin typeface="Times New Roman" panose="02020603050405020304" pitchFamily="18" charset="0"/>
                <a:cs typeface="Times New Roman" panose="02020603050405020304" pitchFamily="18" charset="0"/>
              </a:rPr>
              <a:t>Autor: Izabela Orłowska kl. VIIa</a:t>
            </a:r>
            <a:endParaRPr lang="pl-PL" i="1" dirty="0">
              <a:latin typeface="Times New Roman" panose="02020603050405020304" pitchFamily="18" charset="0"/>
              <a:cs typeface="Times New Roman" panose="02020603050405020304" pitchFamily="18" charset="0"/>
            </a:endParaRPr>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37" y="2027485"/>
            <a:ext cx="5177077" cy="3818094"/>
          </a:xfrm>
          <a:prstGeom prst="rect">
            <a:avLst/>
          </a:prstGeom>
        </p:spPr>
      </p:pic>
    </p:spTree>
    <p:extLst>
      <p:ext uri="{BB962C8B-B14F-4D97-AF65-F5344CB8AC3E}">
        <p14:creationId xmlns:p14="http://schemas.microsoft.com/office/powerpoint/2010/main" val="1938483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Pierre Curie (Piotr Curie)</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825624"/>
            <a:ext cx="6960079" cy="4626933"/>
          </a:xfrm>
        </p:spPr>
        <p:txBody>
          <a:bodyPr>
            <a:normAutofit/>
          </a:bodyPr>
          <a:lstStyle/>
          <a:p>
            <a:pPr marL="0" indent="0">
              <a:lnSpc>
                <a:spcPct val="100000"/>
              </a:lnSpc>
              <a:buNone/>
            </a:pPr>
            <a:r>
              <a:rPr lang="pl-PL" sz="2200" dirty="0" smtClean="0">
                <a:latin typeface="Times New Roman" panose="02020603050405020304" pitchFamily="18" charset="0"/>
                <a:cs typeface="Times New Roman" panose="02020603050405020304" pitchFamily="18" charset="0"/>
              </a:rPr>
              <a:t>Po ukończonych studiach, Gabriel </a:t>
            </a:r>
            <a:r>
              <a:rPr lang="pl-PL" sz="2200" dirty="0" err="1" smtClean="0">
                <a:latin typeface="Times New Roman" panose="02020603050405020304" pitchFamily="18" charset="0"/>
                <a:cs typeface="Times New Roman" panose="02020603050405020304" pitchFamily="18" charset="0"/>
              </a:rPr>
              <a:t>Lippmann</a:t>
            </a:r>
            <a:r>
              <a:rPr lang="pl-PL" sz="2200" dirty="0" smtClean="0">
                <a:latin typeface="Times New Roman" panose="02020603050405020304" pitchFamily="18" charset="0"/>
                <a:cs typeface="Times New Roman" panose="02020603050405020304" pitchFamily="18" charset="0"/>
              </a:rPr>
              <a:t> pomógł Marii otrzymać stypendium naukowe nad badaniami naukowymi związanymi z magnetycznymi właściwościami różnych rodzajów stali. W tym samym czasie Maria poznała u prof. Józefa Wierusza-Kowalskiego skromnego naukowca – Pierre’a Curie. Był on o osiem lat starszy od Marii, był wspólnie z bratem </a:t>
            </a:r>
            <a:r>
              <a:rPr lang="pl-PL" sz="2200" dirty="0" err="1" smtClean="0">
                <a:latin typeface="Times New Roman" panose="02020603050405020304" pitchFamily="18" charset="0"/>
                <a:cs typeface="Times New Roman" panose="02020603050405020304" pitchFamily="18" charset="0"/>
              </a:rPr>
              <a:t>Jacques’m</a:t>
            </a:r>
            <a:r>
              <a:rPr lang="pl-PL" sz="2200" dirty="0" smtClean="0">
                <a:latin typeface="Times New Roman" panose="02020603050405020304" pitchFamily="18" charset="0"/>
                <a:cs typeface="Times New Roman" panose="02020603050405020304" pitchFamily="18" charset="0"/>
              </a:rPr>
              <a:t> odkrywcą piezoelektryczności, autorem „prawa Curie” i zasady symetrii, konstruktorem piezokwarcu i „wagi Curie”. Maria i Pierre szybko znaleźli wspólne tematy do rozmów. 26 lipca 1895 Maria Skłodowska i Pierre Curie zawarli cywilny związek małżeński. Podczas ceremonii towarzyszyła im tylko najbliższa rodzina i kilku przyjaciół.</a:t>
            </a:r>
            <a:endParaRPr lang="pl-PL" sz="2200" dirty="0">
              <a:latin typeface="Times New Roman" panose="02020603050405020304" pitchFamily="18" charset="0"/>
              <a:cs typeface="Times New Roman" panose="02020603050405020304" pitchFamily="18"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113" y="581528"/>
            <a:ext cx="3578525" cy="4941773"/>
          </a:xfrm>
          <a:prstGeom prst="rect">
            <a:avLst/>
          </a:prstGeom>
        </p:spPr>
      </p:pic>
      <p:sp>
        <p:nvSpPr>
          <p:cNvPr id="6" name="pole tekstowe 5"/>
          <p:cNvSpPr txBox="1"/>
          <p:nvPr/>
        </p:nvSpPr>
        <p:spPr>
          <a:xfrm>
            <a:off x="8488393" y="5523301"/>
            <a:ext cx="3571336" cy="369332"/>
          </a:xfrm>
          <a:prstGeom prst="rect">
            <a:avLst/>
          </a:prstGeom>
          <a:noFill/>
        </p:spPr>
        <p:txBody>
          <a:bodyPr wrap="square" rtlCol="0">
            <a:spAutoFit/>
          </a:bodyPr>
          <a:lstStyle/>
          <a:p>
            <a:r>
              <a:rPr lang="pl-PL" dirty="0" smtClean="0">
                <a:latin typeface="Times New Roman" panose="02020603050405020304" pitchFamily="18" charset="0"/>
                <a:cs typeface="Times New Roman" panose="02020603050405020304" pitchFamily="18" charset="0"/>
              </a:rPr>
              <a:t>Pierre Curie (Piotr Curie</a:t>
            </a:r>
            <a:r>
              <a:rPr lang="pl-PL" dirty="0" smtClean="0"/>
              <a:t>)</a:t>
            </a:r>
            <a:endParaRPr lang="pl-PL" dirty="0"/>
          </a:p>
        </p:txBody>
      </p:sp>
    </p:spTree>
    <p:extLst>
      <p:ext uri="{BB962C8B-B14F-4D97-AF65-F5344CB8AC3E}">
        <p14:creationId xmlns:p14="http://schemas.microsoft.com/office/powerpoint/2010/main" val="16561018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11"/>
            <a:ext cx="10668000" cy="6858000"/>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CIEKAWOSTKA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2102480"/>
            <a:ext cx="6114691" cy="4351338"/>
          </a:xfrm>
        </p:spPr>
        <p:txBody>
          <a:bodyPr>
            <a:normAutofit/>
          </a:bodyPr>
          <a:lstStyle/>
          <a:p>
            <a:pPr marL="0" indent="0">
              <a:lnSpc>
                <a:spcPct val="100000"/>
              </a:lnSpc>
              <a:buNone/>
            </a:pPr>
            <a:r>
              <a:rPr lang="pl-PL" sz="2200" dirty="0" smtClean="0">
                <a:solidFill>
                  <a:schemeClr val="bg1"/>
                </a:solidFill>
                <a:latin typeface="Times New Roman" panose="02020603050405020304" pitchFamily="18" charset="0"/>
                <a:cs typeface="Times New Roman" panose="02020603050405020304" pitchFamily="18" charset="0"/>
              </a:rPr>
              <a:t>Wraz z Piotrem Curie, </a:t>
            </a:r>
            <a:r>
              <a:rPr lang="pl-PL" sz="2200" dirty="0">
                <a:solidFill>
                  <a:schemeClr val="bg1"/>
                </a:solidFill>
                <a:latin typeface="Times New Roman" panose="02020603050405020304" pitchFamily="18" charset="0"/>
                <a:cs typeface="Times New Roman" panose="02020603050405020304" pitchFamily="18" charset="0"/>
              </a:rPr>
              <a:t>Maria w 1895 roku wybrała się w podróż poślubną na </a:t>
            </a:r>
            <a:r>
              <a:rPr lang="pl-PL" sz="2200" dirty="0" smtClean="0">
                <a:solidFill>
                  <a:schemeClr val="bg1"/>
                </a:solidFill>
                <a:latin typeface="Times New Roman" panose="02020603050405020304" pitchFamily="18" charset="0"/>
                <a:cs typeface="Times New Roman" panose="02020603050405020304" pitchFamily="18" charset="0"/>
              </a:rPr>
              <a:t>rowerach, które były prezentem ślubnym od jednego z przyjaciół. </a:t>
            </a:r>
            <a:r>
              <a:rPr lang="pl-PL" sz="2200" dirty="0">
                <a:solidFill>
                  <a:schemeClr val="bg1"/>
                </a:solidFill>
                <a:latin typeface="Times New Roman" panose="02020603050405020304" pitchFamily="18" charset="0"/>
                <a:cs typeface="Times New Roman" panose="02020603050405020304" pitchFamily="18" charset="0"/>
              </a:rPr>
              <a:t>Przemierzyli w ten sposób okolice </a:t>
            </a:r>
            <a:r>
              <a:rPr lang="pl-PL" sz="2200" dirty="0" err="1">
                <a:solidFill>
                  <a:schemeClr val="bg1"/>
                </a:solidFill>
                <a:latin typeface="Times New Roman" panose="02020603050405020304" pitchFamily="18" charset="0"/>
                <a:cs typeface="Times New Roman" panose="02020603050405020304" pitchFamily="18" charset="0"/>
              </a:rPr>
              <a:t>Île</a:t>
            </a:r>
            <a:r>
              <a:rPr lang="pl-PL" sz="2200" dirty="0">
                <a:solidFill>
                  <a:schemeClr val="bg1"/>
                </a:solidFill>
                <a:latin typeface="Times New Roman" panose="02020603050405020304" pitchFamily="18" charset="0"/>
                <a:cs typeface="Times New Roman" panose="02020603050405020304" pitchFamily="18" charset="0"/>
              </a:rPr>
              <a:t>-de-France. Już sama podróż rowerowa łamała konwenanse epoki, a w dodatku Maria skróciła swoją długą suknię i jeździła bez kapelusza. To zakrawało na skandal obyczajowy.</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891" y="1200434"/>
            <a:ext cx="4272951" cy="4472355"/>
          </a:xfrm>
          <a:prstGeom prst="rect">
            <a:avLst/>
          </a:prstGeom>
        </p:spPr>
      </p:pic>
    </p:spTree>
    <p:extLst>
      <p:ext uri="{BB962C8B-B14F-4D97-AF65-F5344CB8AC3E}">
        <p14:creationId xmlns:p14="http://schemas.microsoft.com/office/powerpoint/2010/main" val="17487989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Inspiracja do pierwszych badań</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690688"/>
            <a:ext cx="10515600" cy="4813629"/>
          </a:xfrm>
        </p:spPr>
        <p:txBody>
          <a:bodyPr>
            <a:normAutofit lnSpcReduction="10000"/>
          </a:bodyPr>
          <a:lstStyle/>
          <a:p>
            <a:pPr marL="0" indent="0">
              <a:lnSpc>
                <a:spcPct val="110000"/>
              </a:lnSpc>
              <a:buNone/>
            </a:pPr>
            <a:r>
              <a:rPr lang="pl-PL" sz="2200" dirty="0">
                <a:latin typeface="Times New Roman" panose="02020603050405020304" pitchFamily="18" charset="0"/>
                <a:cs typeface="Times New Roman" panose="02020603050405020304" pitchFamily="18" charset="0"/>
              </a:rPr>
              <a:t>W 1896 Henri Becquerel (1852–1908), fizyk francuski, rozpoczął badania nad solami uranu (siarczanem potasu-uranylu K</a:t>
            </a:r>
            <a:r>
              <a:rPr lang="pl-PL" sz="2200" baseline="-25000" dirty="0">
                <a:latin typeface="Times New Roman" panose="02020603050405020304" pitchFamily="18" charset="0"/>
                <a:cs typeface="Times New Roman" panose="02020603050405020304" pitchFamily="18" charset="0"/>
              </a:rPr>
              <a:t>2</a:t>
            </a:r>
            <a:r>
              <a:rPr lang="pl-PL" sz="2200" dirty="0">
                <a:latin typeface="Times New Roman" panose="02020603050405020304" pitchFamily="18" charset="0"/>
                <a:cs typeface="Times New Roman" panose="02020603050405020304" pitchFamily="18" charset="0"/>
              </a:rPr>
              <a:t>[UO</a:t>
            </a:r>
            <a:r>
              <a:rPr lang="pl-PL" sz="2200" baseline="-25000" dirty="0">
                <a:latin typeface="Times New Roman" panose="02020603050405020304" pitchFamily="18" charset="0"/>
                <a:cs typeface="Times New Roman" panose="02020603050405020304" pitchFamily="18" charset="0"/>
              </a:rPr>
              <a:t>2</a:t>
            </a:r>
            <a:r>
              <a:rPr lang="pl-PL" sz="2200" dirty="0">
                <a:latin typeface="Times New Roman" panose="02020603050405020304" pitchFamily="18" charset="0"/>
                <a:cs typeface="Times New Roman" panose="02020603050405020304" pitchFamily="18" charset="0"/>
              </a:rPr>
              <a:t>(SO</a:t>
            </a:r>
            <a:r>
              <a:rPr lang="pl-PL" sz="2200" baseline="-25000" dirty="0">
                <a:latin typeface="Times New Roman" panose="02020603050405020304" pitchFamily="18" charset="0"/>
                <a:cs typeface="Times New Roman" panose="02020603050405020304" pitchFamily="18" charset="0"/>
              </a:rPr>
              <a:t>4</a:t>
            </a:r>
            <a:r>
              <a:rPr lang="pl-PL" sz="2200" dirty="0">
                <a:latin typeface="Times New Roman" panose="02020603050405020304" pitchFamily="18" charset="0"/>
                <a:cs typeface="Times New Roman" panose="02020603050405020304" pitchFamily="18" charset="0"/>
              </a:rPr>
              <a:t>)</a:t>
            </a:r>
            <a:r>
              <a:rPr lang="pl-PL" sz="2200" baseline="-25000" dirty="0">
                <a:latin typeface="Times New Roman" panose="02020603050405020304" pitchFamily="18" charset="0"/>
                <a:cs typeface="Times New Roman" panose="02020603050405020304" pitchFamily="18" charset="0"/>
              </a:rPr>
              <a:t>2</a:t>
            </a:r>
            <a:r>
              <a:rPr lang="pl-PL" sz="2200" dirty="0">
                <a:latin typeface="Times New Roman" panose="02020603050405020304" pitchFamily="18" charset="0"/>
                <a:cs typeface="Times New Roman" panose="02020603050405020304" pitchFamily="18" charset="0"/>
              </a:rPr>
              <a:t>](H</a:t>
            </a:r>
            <a:r>
              <a:rPr lang="pl-PL" sz="2200" baseline="-25000" dirty="0">
                <a:latin typeface="Times New Roman" panose="02020603050405020304" pitchFamily="18" charset="0"/>
                <a:cs typeface="Times New Roman" panose="02020603050405020304" pitchFamily="18" charset="0"/>
              </a:rPr>
              <a:t>2</a:t>
            </a:r>
            <a:r>
              <a:rPr lang="pl-PL" sz="2200" dirty="0">
                <a:latin typeface="Times New Roman" panose="02020603050405020304" pitchFamily="18" charset="0"/>
                <a:cs typeface="Times New Roman" panose="02020603050405020304" pitchFamily="18" charset="0"/>
              </a:rPr>
              <a:t>O)</a:t>
            </a:r>
            <a:r>
              <a:rPr lang="pl-PL" sz="2200" baseline="-25000" dirty="0">
                <a:latin typeface="Times New Roman" panose="02020603050405020304" pitchFamily="18" charset="0"/>
                <a:cs typeface="Times New Roman" panose="02020603050405020304" pitchFamily="18" charset="0"/>
              </a:rPr>
              <a:t>2</a:t>
            </a:r>
            <a:r>
              <a:rPr lang="pl-PL" sz="2200" dirty="0">
                <a:latin typeface="Times New Roman" panose="02020603050405020304" pitchFamily="18" charset="0"/>
                <a:cs typeface="Times New Roman" panose="02020603050405020304" pitchFamily="18" charset="0"/>
              </a:rPr>
              <a:t>), które wykazują silną fosforescencję. 2 marca 1896 na posiedzeniu Akademii Nauk ogłosił, że minerał zawierający uran emituje nowe, nieznane promieniowanie bez uprzedniego naświetlania. Becquerel przeprowadził kilka doświadczeń, na podstawie których stwierdził m.in. że uran i jego związki chemiczne w stanie krystalicznym, rozpuszczone czy też stopione samorzutnie emitują promieniowanie, które zaczernia kliszę fotograficzną, jonizuje powietrze i przenika przez nieprzezroczyste ciała. Ponadto stwierdził (błędnie), że promieniowanie uranowe jest zbliżone właściwościami do zwykłego światła i podobnie jak ono ulega odbiciu, załamaniu i polaryzacji. Z końcem 1897 Maria Skłodowska-Curie poszukując tematu do rozprawy w celu uzyskania stopnia doktora podjęła pierwsze badania naukowe z promieniami </a:t>
            </a:r>
            <a:r>
              <a:rPr lang="pl-PL" sz="2200" dirty="0" smtClean="0">
                <a:latin typeface="Times New Roman" panose="02020603050405020304" pitchFamily="18" charset="0"/>
                <a:cs typeface="Times New Roman" panose="02020603050405020304" pitchFamily="18" charset="0"/>
              </a:rPr>
              <a:t>Becquerela.</a:t>
            </a:r>
          </a:p>
          <a:p>
            <a:pPr marL="0" indent="0">
              <a:lnSpc>
                <a:spcPct val="110000"/>
              </a:lnSpc>
              <a:buNone/>
            </a:pPr>
            <a:r>
              <a:rPr lang="pl-PL" sz="2200" dirty="0" smtClean="0">
                <a:latin typeface="Times New Roman" panose="02020603050405020304" pitchFamily="18" charset="0"/>
                <a:cs typeface="Times New Roman" panose="02020603050405020304" pitchFamily="18" charset="0"/>
              </a:rPr>
              <a:t>W tym samym roku, 12 września przyszła na świat pierwsza córka Marii i Piotra – Irena.</a:t>
            </a:r>
            <a:endParaRPr lang="pl-PL"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2237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Prace naukowe Marii nad promieniowaniem</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pPr marL="0" indent="0">
              <a:lnSpc>
                <a:spcPct val="100000"/>
              </a:lnSpc>
              <a:buNone/>
            </a:pPr>
            <a:r>
              <a:rPr lang="pl-PL" sz="2200" dirty="0">
                <a:latin typeface="Times New Roman" panose="02020603050405020304" pitchFamily="18" charset="0"/>
                <a:cs typeface="Times New Roman" panose="02020603050405020304" pitchFamily="18" charset="0"/>
              </a:rPr>
              <a:t>Maria podejmując prace naukowe nad promieniowaniem odkrytym przez Becquerela zastosowała przede wszystkim zamiast kliszy fotograficznej używanej przez uczonego bardzo czuły elektrometr, skonstruowany przez Pierre’a i jego brata Jacques’a </a:t>
            </a:r>
            <a:r>
              <a:rPr lang="pl-PL" sz="2200" dirty="0" smtClean="0">
                <a:latin typeface="Times New Roman" panose="02020603050405020304" pitchFamily="18" charset="0"/>
                <a:cs typeface="Times New Roman" panose="02020603050405020304" pitchFamily="18" charset="0"/>
              </a:rPr>
              <a:t>Curie. </a:t>
            </a:r>
            <a:r>
              <a:rPr lang="pl-PL" sz="2200" dirty="0">
                <a:latin typeface="Times New Roman" panose="02020603050405020304" pitchFamily="18" charset="0"/>
                <a:cs typeface="Times New Roman" panose="02020603050405020304" pitchFamily="18" charset="0"/>
              </a:rPr>
              <a:t>Dzięki temu wynalazkowi stwierdziła, że natężenie promieni Becquerela zależy od zawartości uranu w próbce i jest do niej proporcjonalne. To spostrzeżenie umożliwiło jej wyciągniecie słusznego wniosku, że jest ono właściwością atomową uranu. Kolejnym osiągnięciem Marii było udowodnienie, że poza uranem także tor emituje </a:t>
            </a:r>
            <a:r>
              <a:rPr lang="pl-PL" sz="2200" dirty="0" smtClean="0">
                <a:latin typeface="Times New Roman" panose="02020603050405020304" pitchFamily="18" charset="0"/>
                <a:cs typeface="Times New Roman" panose="02020603050405020304" pitchFamily="18" charset="0"/>
              </a:rPr>
              <a:t>promieniowanie. </a:t>
            </a:r>
            <a:r>
              <a:rPr lang="pl-PL" sz="2200" dirty="0">
                <a:latin typeface="Times New Roman" panose="02020603050405020304" pitchFamily="18" charset="0"/>
                <a:cs typeface="Times New Roman" panose="02020603050405020304" pitchFamily="18" charset="0"/>
              </a:rPr>
              <a:t>Następnie Maria Curie dowiodła, że emisja promieniowania niektórych minerałów zawierających uran (blenda smolista, </a:t>
            </a:r>
            <a:r>
              <a:rPr lang="pl-PL" sz="2200" dirty="0" err="1">
                <a:latin typeface="Times New Roman" panose="02020603050405020304" pitchFamily="18" charset="0"/>
                <a:cs typeface="Times New Roman" panose="02020603050405020304" pitchFamily="18" charset="0"/>
              </a:rPr>
              <a:t>chalkolit</a:t>
            </a:r>
            <a:r>
              <a:rPr lang="pl-PL" sz="2200" dirty="0">
                <a:latin typeface="Times New Roman" panose="02020603050405020304" pitchFamily="18" charset="0"/>
                <a:cs typeface="Times New Roman" panose="02020603050405020304" pitchFamily="18" charset="0"/>
              </a:rPr>
              <a:t> czy autunit) jest znaczne silniejsza niż wynikałoby to z zawartości uranu w ich składzie. Ponieważ znała skład chemiczny </a:t>
            </a:r>
            <a:r>
              <a:rPr lang="pl-PL" sz="2200" dirty="0" err="1">
                <a:latin typeface="Times New Roman" panose="02020603050405020304" pitchFamily="18" charset="0"/>
                <a:cs typeface="Times New Roman" panose="02020603050405020304" pitchFamily="18" charset="0"/>
              </a:rPr>
              <a:t>chalkolitu</a:t>
            </a:r>
            <a:r>
              <a:rPr lang="pl-PL" sz="2200" dirty="0">
                <a:latin typeface="Times New Roman" panose="02020603050405020304" pitchFamily="18" charset="0"/>
                <a:cs typeface="Times New Roman" panose="02020603050405020304" pitchFamily="18" charset="0"/>
              </a:rPr>
              <a:t> [Cu(UO</a:t>
            </a:r>
            <a:r>
              <a:rPr lang="pl-PL" sz="2200" baseline="-25000" dirty="0">
                <a:latin typeface="Times New Roman" panose="02020603050405020304" pitchFamily="18" charset="0"/>
                <a:cs typeface="Times New Roman" panose="02020603050405020304" pitchFamily="18" charset="0"/>
              </a:rPr>
              <a:t>2</a:t>
            </a:r>
            <a:r>
              <a:rPr lang="pl-PL" sz="2200" dirty="0">
                <a:latin typeface="Times New Roman" panose="02020603050405020304" pitchFamily="18" charset="0"/>
                <a:cs typeface="Times New Roman" panose="02020603050405020304" pitchFamily="18" charset="0"/>
              </a:rPr>
              <a:t>)</a:t>
            </a:r>
            <a:r>
              <a:rPr lang="pl-PL" sz="2200" baseline="-25000" dirty="0">
                <a:latin typeface="Times New Roman" panose="02020603050405020304" pitchFamily="18" charset="0"/>
                <a:cs typeface="Times New Roman" panose="02020603050405020304" pitchFamily="18" charset="0"/>
              </a:rPr>
              <a:t>2</a:t>
            </a:r>
            <a:r>
              <a:rPr lang="pl-PL" sz="2200" dirty="0">
                <a:latin typeface="Times New Roman" panose="02020603050405020304" pitchFamily="18" charset="0"/>
                <a:cs typeface="Times New Roman" panose="02020603050405020304" pitchFamily="18" charset="0"/>
              </a:rPr>
              <a:t>(PO</a:t>
            </a:r>
            <a:r>
              <a:rPr lang="pl-PL" sz="2200" baseline="-25000" dirty="0">
                <a:latin typeface="Times New Roman" panose="02020603050405020304" pitchFamily="18" charset="0"/>
                <a:cs typeface="Times New Roman" panose="02020603050405020304" pitchFamily="18" charset="0"/>
              </a:rPr>
              <a:t>4</a:t>
            </a:r>
            <a:r>
              <a:rPr lang="pl-PL" sz="2200" dirty="0">
                <a:latin typeface="Times New Roman" panose="02020603050405020304" pitchFamily="18" charset="0"/>
                <a:cs typeface="Times New Roman" panose="02020603050405020304" pitchFamily="18" charset="0"/>
              </a:rPr>
              <a:t>)</a:t>
            </a:r>
            <a:r>
              <a:rPr lang="pl-PL" sz="2200" baseline="-25000" dirty="0">
                <a:latin typeface="Times New Roman" panose="02020603050405020304" pitchFamily="18" charset="0"/>
                <a:cs typeface="Times New Roman" panose="02020603050405020304" pitchFamily="18" charset="0"/>
              </a:rPr>
              <a:t>2</a:t>
            </a:r>
            <a:r>
              <a:rPr lang="pl-PL" sz="2200" dirty="0">
                <a:latin typeface="Times New Roman" panose="02020603050405020304" pitchFamily="18" charset="0"/>
                <a:cs typeface="Times New Roman" panose="02020603050405020304" pitchFamily="18" charset="0"/>
              </a:rPr>
              <a:t>·(8–12)H</a:t>
            </a:r>
            <a:r>
              <a:rPr lang="pl-PL" sz="2200" baseline="-25000" dirty="0">
                <a:latin typeface="Times New Roman" panose="02020603050405020304" pitchFamily="18" charset="0"/>
                <a:cs typeface="Times New Roman" panose="02020603050405020304" pitchFamily="18" charset="0"/>
              </a:rPr>
              <a:t>2</a:t>
            </a:r>
            <a:r>
              <a:rPr lang="pl-PL" sz="2200" dirty="0">
                <a:latin typeface="Times New Roman" panose="02020603050405020304" pitchFamily="18" charset="0"/>
                <a:cs typeface="Times New Roman" panose="02020603050405020304" pitchFamily="18" charset="0"/>
              </a:rPr>
              <a:t>O] stwierdziła, że tylko uran jest pierwiastkiem promieniotwórczym w tym minerale.</a:t>
            </a:r>
          </a:p>
        </p:txBody>
      </p:sp>
    </p:spTree>
    <p:extLst>
      <p:ext uri="{BB962C8B-B14F-4D97-AF65-F5344CB8AC3E}">
        <p14:creationId xmlns:p14="http://schemas.microsoft.com/office/powerpoint/2010/main" val="31641698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741872"/>
            <a:ext cx="10515600" cy="5435091"/>
          </a:xfrm>
        </p:spPr>
        <p:txBody>
          <a:bodyPr>
            <a:normAutofit/>
          </a:bodyPr>
          <a:lstStyle/>
          <a:p>
            <a:pPr marL="0" indent="0">
              <a:lnSpc>
                <a:spcPct val="100000"/>
              </a:lnSpc>
              <a:buNone/>
            </a:pPr>
            <a:r>
              <a:rPr lang="pl-PL" sz="2200" dirty="0">
                <a:latin typeface="Times New Roman" panose="02020603050405020304" pitchFamily="18" charset="0"/>
                <a:cs typeface="Times New Roman" panose="02020603050405020304" pitchFamily="18" charset="0"/>
              </a:rPr>
              <a:t>Wysunęła więc słuszną hipotezę, że minerał ten musi zawierać domieszkę nowego, nieznanego pierwiastka chemicznego. Maria otrzymała w laboratorium </a:t>
            </a:r>
            <a:r>
              <a:rPr lang="pl-PL" sz="2200" dirty="0" err="1">
                <a:latin typeface="Times New Roman" panose="02020603050405020304" pitchFamily="18" charset="0"/>
                <a:cs typeface="Times New Roman" panose="02020603050405020304" pitchFamily="18" charset="0"/>
              </a:rPr>
              <a:t>chalkolit</a:t>
            </a:r>
            <a:r>
              <a:rPr lang="pl-PL" sz="2200" dirty="0">
                <a:latin typeface="Times New Roman" panose="02020603050405020304" pitchFamily="18" charset="0"/>
                <a:cs typeface="Times New Roman" panose="02020603050405020304" pitchFamily="18" charset="0"/>
              </a:rPr>
              <a:t> i udowodniła tym samym, że syntetyczny </a:t>
            </a:r>
            <a:r>
              <a:rPr lang="pl-PL" sz="2200" dirty="0" err="1">
                <a:latin typeface="Times New Roman" panose="02020603050405020304" pitchFamily="18" charset="0"/>
                <a:cs typeface="Times New Roman" panose="02020603050405020304" pitchFamily="18" charset="0"/>
              </a:rPr>
              <a:t>chalkolit</a:t>
            </a:r>
            <a:r>
              <a:rPr lang="pl-PL" sz="2200" dirty="0">
                <a:latin typeface="Times New Roman" panose="02020603050405020304" pitchFamily="18" charset="0"/>
                <a:cs typeface="Times New Roman" panose="02020603050405020304" pitchFamily="18" charset="0"/>
              </a:rPr>
              <a:t> emituje słabsze promieniowanie. Był to dowód eksperymentalny na istnienie nowego pierwiastka chemicznego. Do badań Marii dołączył Pierre Curie. Małżonkowie Curie opracowali metodę wskaźników promieniotwórczych, dzięki czemu określili zdolność promieniowania nowego pierwiastka. Za pomocą przemian chemicznych wyodrębnili nowy, nieznany dotąd pierwiastek chemiczny. 18 lipca 1898 przedstawili dzieło naukowe, w którym donosili o odkryciu polonu (symbol Po, liczba atomowa 84), pierwiastka nazwanego na cześć Polski. Na kolejny sukces małżonkowie Curie nie musieli zbyt długo czekać. 26 grudnia 1898 wspólnie z Gustawem </a:t>
            </a:r>
            <a:r>
              <a:rPr lang="pl-PL" sz="2200" dirty="0" err="1">
                <a:latin typeface="Times New Roman" panose="02020603050405020304" pitchFamily="18" charset="0"/>
                <a:cs typeface="Times New Roman" panose="02020603050405020304" pitchFamily="18" charset="0"/>
              </a:rPr>
              <a:t>Bémontem</a:t>
            </a:r>
            <a:r>
              <a:rPr lang="pl-PL" sz="2200" dirty="0">
                <a:latin typeface="Times New Roman" panose="02020603050405020304" pitchFamily="18" charset="0"/>
                <a:cs typeface="Times New Roman" panose="02020603050405020304" pitchFamily="18" charset="0"/>
              </a:rPr>
              <a:t> donieśli o odkryciu kolejnego pierwiastka chemicznego – radu (symbol Ra, liczba atomowa 88</a:t>
            </a:r>
            <a:r>
              <a:rPr lang="pl-PL" sz="2200" dirty="0" smtClean="0">
                <a:latin typeface="Times New Roman" panose="02020603050405020304" pitchFamily="18" charset="0"/>
                <a:cs typeface="Times New Roman" panose="02020603050405020304" pitchFamily="18" charset="0"/>
              </a:rPr>
              <a:t>).</a:t>
            </a:r>
            <a:endParaRPr lang="pl-PL"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4972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11"/>
            <a:ext cx="10668000" cy="6858000"/>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CIEKAWOSTKA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pPr marL="0" indent="0">
              <a:lnSpc>
                <a:spcPct val="100000"/>
              </a:lnSpc>
              <a:buNone/>
            </a:pPr>
            <a:r>
              <a:rPr lang="pl-PL" sz="2200" dirty="0">
                <a:solidFill>
                  <a:schemeClr val="bg1"/>
                </a:solidFill>
                <a:latin typeface="Times New Roman" panose="02020603050405020304" pitchFamily="18" charset="0"/>
                <a:cs typeface="Times New Roman" panose="02020603050405020304" pitchFamily="18" charset="0"/>
              </a:rPr>
              <a:t>W 1899 roku Maria wraz z Piotrem wspięli się na najwyższy szczyt polskich Tatr – Rysy (2499 m n.p.m.). Był to nie lada wyczyn w czasach, kiedy tatrzańskie szlaki jeszcze nie istniały, a kobiety musiały nosić długie suknie i kapelusze.</a:t>
            </a:r>
          </a:p>
        </p:txBody>
      </p:sp>
    </p:spTree>
    <p:extLst>
      <p:ext uri="{BB962C8B-B14F-4D97-AF65-F5344CB8AC3E}">
        <p14:creationId xmlns:p14="http://schemas.microsoft.com/office/powerpoint/2010/main" val="20637116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6970" y="1027906"/>
            <a:ext cx="5309242" cy="4270958"/>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Badania małżonków</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690688"/>
            <a:ext cx="7063596" cy="4813629"/>
          </a:xfrm>
        </p:spPr>
        <p:txBody>
          <a:bodyPr>
            <a:normAutofit lnSpcReduction="10000"/>
          </a:bodyPr>
          <a:lstStyle/>
          <a:p>
            <a:pPr marL="0" indent="0">
              <a:lnSpc>
                <a:spcPct val="110000"/>
              </a:lnSpc>
              <a:buNone/>
            </a:pPr>
            <a:r>
              <a:rPr lang="pl-PL" sz="2200" dirty="0">
                <a:latin typeface="Times New Roman" panose="02020603050405020304" pitchFamily="18" charset="0"/>
                <a:cs typeface="Times New Roman" panose="02020603050405020304" pitchFamily="18" charset="0"/>
              </a:rPr>
              <a:t>Małżonkowie Curie zbadali promieniowanie emitowane przez rad i polon, stwierdzając m.in., że związki promieniotwórcze świecą, sole radu wydzielają ciepło, zabarwiają porcelanę i szkło, promieniowanie przechodzi przez powietrze i pewne ciała, że może przekształcić tlen cząsteczkowy (O</a:t>
            </a:r>
            <a:r>
              <a:rPr lang="pl-PL" sz="2200" baseline="-25000" dirty="0">
                <a:latin typeface="Times New Roman" panose="02020603050405020304" pitchFamily="18" charset="0"/>
                <a:cs typeface="Times New Roman" panose="02020603050405020304" pitchFamily="18" charset="0"/>
              </a:rPr>
              <a:t>2</a:t>
            </a:r>
            <a:r>
              <a:rPr lang="pl-PL" sz="2200" dirty="0">
                <a:latin typeface="Times New Roman" panose="02020603050405020304" pitchFamily="18" charset="0"/>
                <a:cs typeface="Times New Roman" panose="02020603050405020304" pitchFamily="18" charset="0"/>
              </a:rPr>
              <a:t>) w ozon (O</a:t>
            </a:r>
            <a:r>
              <a:rPr lang="pl-PL" sz="2200" baseline="-25000" dirty="0">
                <a:latin typeface="Times New Roman" panose="02020603050405020304" pitchFamily="18" charset="0"/>
                <a:cs typeface="Times New Roman" panose="02020603050405020304" pitchFamily="18" charset="0"/>
              </a:rPr>
              <a:t>3</a:t>
            </a:r>
            <a:r>
              <a:rPr lang="pl-PL" sz="2200" dirty="0">
                <a:latin typeface="Times New Roman" panose="02020603050405020304" pitchFamily="18" charset="0"/>
                <a:cs typeface="Times New Roman" panose="02020603050405020304" pitchFamily="18" charset="0"/>
              </a:rPr>
              <a:t>). Pierre Curie poddał swoje ramię kilkugodzinnemu działaniu radu, a powstałą trudno gojącą się ranę obserwował i opisał. Za swoje prace małżonkowie Curie zostali wyróżnieni licznymi nagrodami m.in. </a:t>
            </a:r>
            <a:r>
              <a:rPr lang="pl-PL" sz="2200" dirty="0" err="1">
                <a:latin typeface="Times New Roman" panose="02020603050405020304" pitchFamily="18" charset="0"/>
                <a:cs typeface="Times New Roman" panose="02020603050405020304" pitchFamily="18" charset="0"/>
              </a:rPr>
              <a:t>Plante</a:t>
            </a:r>
            <a:r>
              <a:rPr lang="pl-PL" sz="2200" dirty="0">
                <a:latin typeface="Times New Roman" panose="02020603050405020304" pitchFamily="18" charset="0"/>
                <a:cs typeface="Times New Roman" panose="02020603050405020304" pitchFamily="18" charset="0"/>
              </a:rPr>
              <a:t>, </a:t>
            </a:r>
            <a:r>
              <a:rPr lang="pl-PL" sz="2200" dirty="0" err="1">
                <a:latin typeface="Times New Roman" panose="02020603050405020304" pitchFamily="18" charset="0"/>
                <a:cs typeface="Times New Roman" panose="02020603050405020304" pitchFamily="18" charset="0"/>
              </a:rPr>
              <a:t>Lacaze</a:t>
            </a:r>
            <a:r>
              <a:rPr lang="pl-PL" sz="2200" dirty="0">
                <a:latin typeface="Times New Roman" panose="02020603050405020304" pitchFamily="18" charset="0"/>
                <a:cs typeface="Times New Roman" panose="02020603050405020304" pitchFamily="18" charset="0"/>
              </a:rPr>
              <a:t>, </a:t>
            </a:r>
            <a:r>
              <a:rPr lang="pl-PL" sz="2200" dirty="0" err="1">
                <a:latin typeface="Times New Roman" panose="02020603050405020304" pitchFamily="18" charset="0"/>
                <a:cs typeface="Times New Roman" panose="02020603050405020304" pitchFamily="18" charset="0"/>
              </a:rPr>
              <a:t>Gegner</a:t>
            </a:r>
            <a:r>
              <a:rPr lang="pl-PL" sz="2200" dirty="0">
                <a:latin typeface="Times New Roman" panose="02020603050405020304" pitchFamily="18" charset="0"/>
                <a:cs typeface="Times New Roman" panose="02020603050405020304" pitchFamily="18" charset="0"/>
              </a:rPr>
              <a:t>, </a:t>
            </a:r>
            <a:r>
              <a:rPr lang="pl-PL" sz="2200" dirty="0" err="1">
                <a:latin typeface="Times New Roman" panose="02020603050405020304" pitchFamily="18" charset="0"/>
                <a:cs typeface="Times New Roman" panose="02020603050405020304" pitchFamily="18" charset="0"/>
              </a:rPr>
              <a:t>Osiris</a:t>
            </a:r>
            <a:r>
              <a:rPr lang="pl-PL" sz="2200" dirty="0">
                <a:latin typeface="Times New Roman" panose="02020603050405020304" pitchFamily="18" charset="0"/>
                <a:cs typeface="Times New Roman" panose="02020603050405020304" pitchFamily="18" charset="0"/>
              </a:rPr>
              <a:t>, Medalem </a:t>
            </a:r>
            <a:r>
              <a:rPr lang="pl-PL" sz="2200" dirty="0" err="1">
                <a:latin typeface="Times New Roman" panose="02020603050405020304" pitchFamily="18" charset="0"/>
                <a:cs typeface="Times New Roman" panose="02020603050405020304" pitchFamily="18" charset="0"/>
              </a:rPr>
              <a:t>Davy</a:t>
            </a:r>
            <a:r>
              <a:rPr lang="pl-PL" sz="2200" dirty="0">
                <a:latin typeface="Times New Roman" panose="02020603050405020304" pitchFamily="18" charset="0"/>
                <a:cs typeface="Times New Roman" panose="02020603050405020304" pitchFamily="18" charset="0"/>
              </a:rPr>
              <a:t>. W 1903 Maria przedstawiła tezy swojej rozprawy doktorskiej pt. „Badanie ciał radioaktywnych</a:t>
            </a:r>
            <a:r>
              <a:rPr lang="pl-PL" sz="2200" dirty="0" smtClean="0">
                <a:latin typeface="Times New Roman" panose="02020603050405020304" pitchFamily="18" charset="0"/>
                <a:cs typeface="Times New Roman" panose="02020603050405020304" pitchFamily="18" charset="0"/>
              </a:rPr>
              <a:t>”. </a:t>
            </a:r>
            <a:r>
              <a:rPr lang="pl-PL" sz="2200" dirty="0">
                <a:latin typeface="Times New Roman" panose="02020603050405020304" pitchFamily="18" charset="0"/>
                <a:cs typeface="Times New Roman" panose="02020603050405020304" pitchFamily="18" charset="0"/>
              </a:rPr>
              <a:t>W sierpniu tego roku urodziła drugą córkę, która zmarła po </a:t>
            </a:r>
            <a:r>
              <a:rPr lang="pl-PL" sz="2200" dirty="0" smtClean="0">
                <a:latin typeface="Times New Roman" panose="02020603050405020304" pitchFamily="18" charset="0"/>
                <a:cs typeface="Times New Roman" panose="02020603050405020304" pitchFamily="18" charset="0"/>
              </a:rPr>
              <a:t>porodzie.</a:t>
            </a:r>
            <a:endParaRPr lang="pl-PL" sz="2200" dirty="0">
              <a:latin typeface="Times New Roman" panose="02020603050405020304" pitchFamily="18" charset="0"/>
              <a:cs typeface="Times New Roman" panose="02020603050405020304" pitchFamily="18" charset="0"/>
            </a:endParaRPr>
          </a:p>
          <a:p>
            <a:pPr marL="0" indent="0">
              <a:lnSpc>
                <a:spcPct val="110000"/>
              </a:lnSpc>
              <a:buNone/>
            </a:pPr>
            <a:endParaRPr lang="pl-PL" dirty="0"/>
          </a:p>
        </p:txBody>
      </p:sp>
      <p:sp>
        <p:nvSpPr>
          <p:cNvPr id="6" name="pole tekstowe 5"/>
          <p:cNvSpPr txBox="1"/>
          <p:nvPr/>
        </p:nvSpPr>
        <p:spPr>
          <a:xfrm>
            <a:off x="8137584" y="5347592"/>
            <a:ext cx="4054416" cy="369332"/>
          </a:xfrm>
          <a:prstGeom prst="rect">
            <a:avLst/>
          </a:prstGeom>
          <a:noFill/>
        </p:spPr>
        <p:txBody>
          <a:bodyPr wrap="square" rtlCol="0">
            <a:spAutoFit/>
          </a:bodyPr>
          <a:lstStyle/>
          <a:p>
            <a:r>
              <a:rPr lang="pl-PL" dirty="0" smtClean="0">
                <a:latin typeface="Times New Roman" panose="02020603050405020304" pitchFamily="18" charset="0"/>
                <a:cs typeface="Times New Roman" panose="02020603050405020304" pitchFamily="18" charset="0"/>
              </a:rPr>
              <a:t>Maria z mężem w laboratorium</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8994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601"/>
            <a:ext cx="10515600" cy="1325563"/>
          </a:xfrm>
        </p:spPr>
        <p:txBody>
          <a:bodyPr/>
          <a:lstStyle/>
          <a:p>
            <a:r>
              <a:rPr lang="pl-PL" dirty="0" smtClean="0">
                <a:latin typeface="Times New Roman" panose="02020603050405020304" pitchFamily="18" charset="0"/>
                <a:cs typeface="Times New Roman" panose="02020603050405020304" pitchFamily="18" charset="0"/>
              </a:rPr>
              <a:t>Pierwsza Nagroda Nobla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075804"/>
            <a:ext cx="7039513" cy="4624208"/>
          </a:xfrm>
        </p:spPr>
        <p:txBody>
          <a:bodyPr>
            <a:normAutofit/>
          </a:bodyPr>
          <a:lstStyle/>
          <a:p>
            <a:pPr marL="0" indent="0">
              <a:lnSpc>
                <a:spcPct val="100000"/>
              </a:lnSpc>
              <a:buNone/>
            </a:pPr>
            <a:r>
              <a:rPr lang="pl-PL" sz="2200" dirty="0">
                <a:latin typeface="Times New Roman" panose="02020603050405020304" pitchFamily="18" charset="0"/>
                <a:cs typeface="Times New Roman" panose="02020603050405020304" pitchFamily="18" charset="0"/>
              </a:rPr>
              <a:t>W 1903 Maria i Pierre Curie otrzymali wspólnie z Becquerelem Nagrodę Nobla z fizyki za badania nad zjawiskiem promieniotwórczości. 6 grudnia 1904 Maria urodziła trzecią córkę, Ewę – przyszłą biografkę matki, pianistkę i działaczkę </a:t>
            </a:r>
            <a:r>
              <a:rPr lang="pl-PL" sz="2200" dirty="0" smtClean="0">
                <a:latin typeface="Times New Roman" panose="02020603050405020304" pitchFamily="18" charset="0"/>
                <a:cs typeface="Times New Roman" panose="02020603050405020304" pitchFamily="18" charset="0"/>
              </a:rPr>
              <a:t>pokojową.</a:t>
            </a:r>
            <a:endParaRPr lang="pl-PL" sz="2200" dirty="0">
              <a:latin typeface="Times New Roman" panose="02020603050405020304" pitchFamily="18" charset="0"/>
              <a:cs typeface="Times New Roman" panose="02020603050405020304" pitchFamily="18"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8162" y="31601"/>
            <a:ext cx="3676291" cy="5564567"/>
          </a:xfrm>
          <a:prstGeom prst="rect">
            <a:avLst/>
          </a:prstGeom>
        </p:spPr>
      </p:pic>
      <p:sp>
        <p:nvSpPr>
          <p:cNvPr id="5" name="pole tekstowe 4"/>
          <p:cNvSpPr txBox="1"/>
          <p:nvPr/>
        </p:nvSpPr>
        <p:spPr>
          <a:xfrm>
            <a:off x="8228162" y="5691390"/>
            <a:ext cx="4226944" cy="646331"/>
          </a:xfrm>
          <a:prstGeom prst="rect">
            <a:avLst/>
          </a:prstGeom>
          <a:noFill/>
        </p:spPr>
        <p:txBody>
          <a:bodyPr wrap="square" rtlCol="0">
            <a:spAutoFit/>
          </a:bodyPr>
          <a:lstStyle/>
          <a:p>
            <a:r>
              <a:rPr lang="pl-PL" dirty="0">
                <a:latin typeface="Times New Roman" panose="02020603050405020304" pitchFamily="18" charset="0"/>
                <a:cs typeface="Times New Roman" panose="02020603050405020304" pitchFamily="18" charset="0"/>
              </a:rPr>
              <a:t>Karta tytułowa pracy doktorskiej Marii Skłodowskiej-Curie z 1903</a:t>
            </a:r>
          </a:p>
        </p:txBody>
      </p:sp>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594" y="2813884"/>
            <a:ext cx="5868344" cy="3955455"/>
          </a:xfrm>
          <a:prstGeom prst="rect">
            <a:avLst/>
          </a:prstGeom>
        </p:spPr>
      </p:pic>
      <p:sp>
        <p:nvSpPr>
          <p:cNvPr id="8" name="pole tekstowe 7"/>
          <p:cNvSpPr txBox="1"/>
          <p:nvPr/>
        </p:nvSpPr>
        <p:spPr>
          <a:xfrm>
            <a:off x="657133" y="2967934"/>
            <a:ext cx="1518249" cy="2585323"/>
          </a:xfrm>
          <a:prstGeom prst="rect">
            <a:avLst/>
          </a:prstGeom>
          <a:noFill/>
        </p:spPr>
        <p:txBody>
          <a:bodyPr wrap="square" rtlCol="0">
            <a:spAutoFit/>
          </a:bodyPr>
          <a:lstStyle/>
          <a:p>
            <a:pPr algn="r"/>
            <a:r>
              <a:rPr lang="pl-PL" dirty="0">
                <a:latin typeface="Times New Roman" panose="02020603050405020304" pitchFamily="18" charset="0"/>
                <a:cs typeface="Times New Roman" panose="02020603050405020304" pitchFamily="18" charset="0"/>
              </a:rPr>
              <a:t>Dyplom Nagrody Nobla w dziedzinie fizyki, przyznany w grudniu 1903 r. Piotrowi i Marii Curie</a:t>
            </a:r>
          </a:p>
        </p:txBody>
      </p:sp>
    </p:spTree>
    <p:extLst>
      <p:ext uri="{BB962C8B-B14F-4D97-AF65-F5344CB8AC3E}">
        <p14:creationId xmlns:p14="http://schemas.microsoft.com/office/powerpoint/2010/main" val="35443088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Śmierć Piotra Curie</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pPr marL="0" indent="0">
              <a:lnSpc>
                <a:spcPct val="100000"/>
              </a:lnSpc>
              <a:buNone/>
            </a:pPr>
            <a:r>
              <a:rPr lang="pl-PL" sz="2200" dirty="0">
                <a:latin typeface="Times New Roman" panose="02020603050405020304" pitchFamily="18" charset="0"/>
                <a:cs typeface="Times New Roman" panose="02020603050405020304" pitchFamily="18" charset="0"/>
              </a:rPr>
              <a:t>W czwartek, 19 kwietnia 1906 Pierre Curie wracając z zebrania Stowarzyszenia Profesorów Wydziałów Nauk Ścisłych zginął potrącony przez konny wóz </a:t>
            </a:r>
            <a:r>
              <a:rPr lang="pl-PL" sz="2200" dirty="0" smtClean="0">
                <a:latin typeface="Times New Roman" panose="02020603050405020304" pitchFamily="18" charset="0"/>
                <a:cs typeface="Times New Roman" panose="02020603050405020304" pitchFamily="18" charset="0"/>
              </a:rPr>
              <a:t>ciężarowy; </a:t>
            </a:r>
            <a:r>
              <a:rPr lang="pl-PL" sz="2200" dirty="0">
                <a:latin typeface="Times New Roman" panose="02020603050405020304" pitchFamily="18" charset="0"/>
                <a:cs typeface="Times New Roman" panose="02020603050405020304" pitchFamily="18" charset="0"/>
              </a:rPr>
              <a:t>miał wtedy 47 lat. Zrozpaczona Maria przez rok prowadziła tzw. „Dziennik żałobny”, w którym opisywała ból, żal i pustkę, jaka jej pozostała po śmierci ukochanego męża, przyjaciela, </a:t>
            </a:r>
            <a:r>
              <a:rPr lang="pl-PL" sz="2200" dirty="0" smtClean="0">
                <a:latin typeface="Times New Roman" panose="02020603050405020304" pitchFamily="18" charset="0"/>
                <a:cs typeface="Times New Roman" panose="02020603050405020304" pitchFamily="18" charset="0"/>
              </a:rPr>
              <a:t>towarzysza. </a:t>
            </a:r>
            <a:r>
              <a:rPr lang="pl-PL" sz="2200" dirty="0">
                <a:latin typeface="Times New Roman" panose="02020603050405020304" pitchFamily="18" charset="0"/>
                <a:cs typeface="Times New Roman" panose="02020603050405020304" pitchFamily="18" charset="0"/>
              </a:rPr>
              <a:t>W maju 1906, 38-letnia Maria dostała katedrę fizyki po mężu. Pierwszy wykład prowadziła 5 listopada 1906. Została tym samym pierwszą kobietą profesorem na paryskiej </a:t>
            </a:r>
            <a:r>
              <a:rPr lang="pl-PL" sz="2200" dirty="0" smtClean="0">
                <a:latin typeface="Times New Roman" panose="02020603050405020304" pitchFamily="18" charset="0"/>
                <a:cs typeface="Times New Roman" panose="02020603050405020304" pitchFamily="18" charset="0"/>
              </a:rPr>
              <a:t>Sorbonie.</a:t>
            </a:r>
            <a:endParaRPr lang="pl-PL"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1612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11"/>
            <a:ext cx="10668000" cy="6858000"/>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CIEKAWOSTKA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825625"/>
            <a:ext cx="4261449" cy="4351338"/>
          </a:xfrm>
        </p:spPr>
        <p:txBody>
          <a:bodyPr>
            <a:normAutofit/>
          </a:bodyPr>
          <a:lstStyle/>
          <a:p>
            <a:pPr marL="0" indent="0">
              <a:lnSpc>
                <a:spcPct val="100000"/>
              </a:lnSpc>
              <a:buNone/>
            </a:pPr>
            <a:r>
              <a:rPr lang="pl-PL" sz="2200" dirty="0" smtClean="0">
                <a:solidFill>
                  <a:schemeClr val="bg1"/>
                </a:solidFill>
                <a:latin typeface="Times New Roman" panose="02020603050405020304" pitchFamily="18" charset="0"/>
                <a:cs typeface="Times New Roman" panose="02020603050405020304" pitchFamily="18" charset="0"/>
              </a:rPr>
              <a:t>Maria </a:t>
            </a:r>
            <a:r>
              <a:rPr lang="pl-PL" sz="2200" dirty="0">
                <a:solidFill>
                  <a:schemeClr val="bg1"/>
                </a:solidFill>
                <a:latin typeface="Times New Roman" panose="02020603050405020304" pitchFamily="18" charset="0"/>
                <a:cs typeface="Times New Roman" panose="02020603050405020304" pitchFamily="18" charset="0"/>
              </a:rPr>
              <a:t>przyjaźniła się z Albertem Einsteinem. W 1913 roku, już po śmierci męża, wybrała się z Einsteinem na wędrówki po Alpach. W latach 20. szwajcarski fizyk zaprosił Marię na wspólne żeglowanie po Jeziorze Genewskim. Wówczas, nad brzegiem, zrobiono im to zdjęcie:</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925" y="1552665"/>
            <a:ext cx="6459747" cy="4336105"/>
          </a:xfrm>
          <a:prstGeom prst="rect">
            <a:avLst/>
          </a:prstGeom>
        </p:spPr>
      </p:pic>
      <p:sp>
        <p:nvSpPr>
          <p:cNvPr id="5" name="pole tekstowe 4"/>
          <p:cNvSpPr txBox="1"/>
          <p:nvPr/>
        </p:nvSpPr>
        <p:spPr>
          <a:xfrm>
            <a:off x="5296618" y="6038491"/>
            <a:ext cx="6625087" cy="369332"/>
          </a:xfrm>
          <a:prstGeom prst="rect">
            <a:avLst/>
          </a:prstGeom>
          <a:noFill/>
        </p:spPr>
        <p:txBody>
          <a:bodyPr wrap="square" rtlCol="0">
            <a:spAutoFit/>
          </a:bodyPr>
          <a:lstStyle/>
          <a:p>
            <a:r>
              <a:rPr lang="pl-PL" dirty="0">
                <a:solidFill>
                  <a:schemeClr val="bg1"/>
                </a:solidFill>
                <a:latin typeface="Times New Roman" panose="02020603050405020304" pitchFamily="18" charset="0"/>
                <a:cs typeface="Times New Roman" panose="02020603050405020304" pitchFamily="18" charset="0"/>
              </a:rPr>
              <a:t>Maria Skłodowska-Curie i Albert Einstein nad Jeziorem Genewskim</a:t>
            </a:r>
          </a:p>
        </p:txBody>
      </p:sp>
    </p:spTree>
    <p:extLst>
      <p:ext uri="{BB962C8B-B14F-4D97-AF65-F5344CB8AC3E}">
        <p14:creationId xmlns:p14="http://schemas.microsoft.com/office/powerpoint/2010/main" val="31875066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Spis streści:</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394084"/>
            <a:ext cx="4723151" cy="5201587"/>
          </a:xfrm>
        </p:spPr>
        <p:txBody>
          <a:bodyPr>
            <a:normAutofit/>
          </a:bodyPr>
          <a:lstStyle/>
          <a:p>
            <a:pPr>
              <a:lnSpc>
                <a:spcPct val="100000"/>
              </a:lnSpc>
            </a:pPr>
            <a:r>
              <a:rPr lang="pl-PL" sz="1600" dirty="0" smtClean="0">
                <a:latin typeface="Times New Roman" panose="02020603050405020304" pitchFamily="18" charset="0"/>
                <a:cs typeface="Times New Roman" panose="02020603050405020304" pitchFamily="18" charset="0"/>
              </a:rPr>
              <a:t>Narodziny – slajd 3</a:t>
            </a:r>
          </a:p>
          <a:p>
            <a:pPr>
              <a:lnSpc>
                <a:spcPct val="100000"/>
              </a:lnSpc>
            </a:pPr>
            <a:r>
              <a:rPr lang="pl-PL" sz="1600" dirty="0" smtClean="0">
                <a:latin typeface="Times New Roman" panose="02020603050405020304" pitchFamily="18" charset="0"/>
                <a:cs typeface="Times New Roman" panose="02020603050405020304" pitchFamily="18" charset="0"/>
              </a:rPr>
              <a:t>Dzieciństwo i młodość – slajd 4-6</a:t>
            </a:r>
          </a:p>
          <a:p>
            <a:pPr>
              <a:lnSpc>
                <a:spcPct val="100000"/>
              </a:lnSpc>
            </a:pPr>
            <a:r>
              <a:rPr lang="pl-PL" sz="1600" dirty="0" smtClean="0">
                <a:latin typeface="Times New Roman" panose="02020603050405020304" pitchFamily="18" charset="0"/>
                <a:cs typeface="Times New Roman" panose="02020603050405020304" pitchFamily="18" charset="0"/>
              </a:rPr>
              <a:t>Układ pomiędzy siostrami – slajd 7</a:t>
            </a:r>
          </a:p>
          <a:p>
            <a:pPr>
              <a:lnSpc>
                <a:spcPct val="100000"/>
              </a:lnSpc>
            </a:pPr>
            <a:r>
              <a:rPr lang="pl-PL" sz="1600" dirty="0" smtClean="0">
                <a:latin typeface="Times New Roman" panose="02020603050405020304" pitchFamily="18" charset="0"/>
                <a:cs typeface="Times New Roman" panose="02020603050405020304" pitchFamily="18" charset="0"/>
              </a:rPr>
              <a:t>Relacja Marii i Kazimierza </a:t>
            </a:r>
            <a:r>
              <a:rPr lang="pl-PL" sz="1600" dirty="0" err="1" smtClean="0">
                <a:latin typeface="Times New Roman" panose="02020603050405020304" pitchFamily="18" charset="0"/>
                <a:cs typeface="Times New Roman" panose="02020603050405020304" pitchFamily="18" charset="0"/>
              </a:rPr>
              <a:t>Żorawskiego</a:t>
            </a:r>
            <a:r>
              <a:rPr lang="pl-PL" sz="1600" dirty="0" smtClean="0">
                <a:latin typeface="Times New Roman" panose="02020603050405020304" pitchFamily="18" charset="0"/>
                <a:cs typeface="Times New Roman" panose="02020603050405020304" pitchFamily="18" charset="0"/>
              </a:rPr>
              <a:t> – slajd 8</a:t>
            </a:r>
          </a:p>
          <a:p>
            <a:pPr>
              <a:lnSpc>
                <a:spcPct val="100000"/>
              </a:lnSpc>
            </a:pPr>
            <a:r>
              <a:rPr lang="pl-PL" sz="1600" dirty="0" smtClean="0">
                <a:latin typeface="Times New Roman" panose="02020603050405020304" pitchFamily="18" charset="0"/>
                <a:cs typeface="Times New Roman" panose="02020603050405020304" pitchFamily="18" charset="0"/>
              </a:rPr>
              <a:t>Studia  na Sorbonie – slajd 9</a:t>
            </a:r>
          </a:p>
          <a:p>
            <a:pPr>
              <a:lnSpc>
                <a:spcPct val="100000"/>
              </a:lnSpc>
            </a:pPr>
            <a:r>
              <a:rPr lang="pl-PL" sz="1600" dirty="0" smtClean="0">
                <a:latin typeface="Times New Roman" panose="02020603050405020304" pitchFamily="18" charset="0"/>
                <a:cs typeface="Times New Roman" panose="02020603050405020304" pitchFamily="18" charset="0"/>
              </a:rPr>
              <a:t>Pierre Curie (Piotr Curie) – slajd 10-11</a:t>
            </a:r>
          </a:p>
          <a:p>
            <a:pPr>
              <a:lnSpc>
                <a:spcPct val="100000"/>
              </a:lnSpc>
            </a:pPr>
            <a:r>
              <a:rPr lang="pl-PL" sz="1600" dirty="0" smtClean="0">
                <a:latin typeface="Times New Roman" panose="02020603050405020304" pitchFamily="18" charset="0"/>
                <a:cs typeface="Times New Roman" panose="02020603050405020304" pitchFamily="18" charset="0"/>
              </a:rPr>
              <a:t>Inspiracja do pierwszych badań – slajd 12</a:t>
            </a:r>
          </a:p>
          <a:p>
            <a:pPr>
              <a:lnSpc>
                <a:spcPct val="100000"/>
              </a:lnSpc>
            </a:pPr>
            <a:r>
              <a:rPr lang="pl-PL" sz="1600" dirty="0" smtClean="0">
                <a:latin typeface="Times New Roman" panose="02020603050405020304" pitchFamily="18" charset="0"/>
                <a:cs typeface="Times New Roman" panose="02020603050405020304" pitchFamily="18" charset="0"/>
              </a:rPr>
              <a:t>Prace naukowe nad promieniowaniem – slajd 13-15</a:t>
            </a:r>
          </a:p>
          <a:p>
            <a:pPr>
              <a:lnSpc>
                <a:spcPct val="100000"/>
              </a:lnSpc>
            </a:pPr>
            <a:r>
              <a:rPr lang="pl-PL" sz="1600" dirty="0" smtClean="0">
                <a:latin typeface="Times New Roman" panose="02020603050405020304" pitchFamily="18" charset="0"/>
                <a:cs typeface="Times New Roman" panose="02020603050405020304" pitchFamily="18" charset="0"/>
              </a:rPr>
              <a:t>Badania małżonków – slajd 16</a:t>
            </a:r>
          </a:p>
          <a:p>
            <a:pPr>
              <a:lnSpc>
                <a:spcPct val="100000"/>
              </a:lnSpc>
            </a:pPr>
            <a:r>
              <a:rPr lang="pl-PL" sz="1600" dirty="0" smtClean="0">
                <a:latin typeface="Times New Roman" panose="02020603050405020304" pitchFamily="18" charset="0"/>
                <a:cs typeface="Times New Roman" panose="02020603050405020304" pitchFamily="18" charset="0"/>
              </a:rPr>
              <a:t>Pierwsza Nagroda Nobla – slajd 17</a:t>
            </a:r>
          </a:p>
          <a:p>
            <a:pPr>
              <a:lnSpc>
                <a:spcPct val="100000"/>
              </a:lnSpc>
            </a:pPr>
            <a:r>
              <a:rPr lang="pl-PL" sz="1600" dirty="0" smtClean="0">
                <a:latin typeface="Times New Roman" panose="02020603050405020304" pitchFamily="18" charset="0"/>
                <a:cs typeface="Times New Roman" panose="02020603050405020304" pitchFamily="18" charset="0"/>
              </a:rPr>
              <a:t>Śmierć Piotra Curie – slajd 18-19</a:t>
            </a:r>
          </a:p>
          <a:p>
            <a:pPr>
              <a:lnSpc>
                <a:spcPct val="100000"/>
              </a:lnSpc>
            </a:pPr>
            <a:r>
              <a:rPr lang="pl-PL" sz="1600" dirty="0" smtClean="0">
                <a:latin typeface="Times New Roman" panose="02020603050405020304" pitchFamily="18" charset="0"/>
                <a:cs typeface="Times New Roman" panose="02020603050405020304" pitchFamily="18" charset="0"/>
              </a:rPr>
              <a:t>Dalsze Prace – slajd 20</a:t>
            </a:r>
          </a:p>
          <a:p>
            <a:pPr>
              <a:lnSpc>
                <a:spcPct val="100000"/>
              </a:lnSpc>
            </a:pPr>
            <a:r>
              <a:rPr lang="pl-PL" sz="1600" dirty="0" smtClean="0">
                <a:latin typeface="Times New Roman" panose="02020603050405020304" pitchFamily="18" charset="0"/>
                <a:cs typeface="Times New Roman" panose="02020603050405020304" pitchFamily="18" charset="0"/>
              </a:rPr>
              <a:t>Romans z Paulem </a:t>
            </a:r>
            <a:r>
              <a:rPr lang="pl-PL" sz="1600" dirty="0" err="1" smtClean="0">
                <a:latin typeface="Times New Roman" panose="02020603050405020304" pitchFamily="18" charset="0"/>
                <a:cs typeface="Times New Roman" panose="02020603050405020304" pitchFamily="18" charset="0"/>
              </a:rPr>
              <a:t>Langevinem</a:t>
            </a:r>
            <a:r>
              <a:rPr lang="pl-PL" sz="1600" dirty="0" smtClean="0">
                <a:latin typeface="Times New Roman" panose="02020603050405020304" pitchFamily="18" charset="0"/>
                <a:cs typeface="Times New Roman" panose="02020603050405020304" pitchFamily="18" charset="0"/>
              </a:rPr>
              <a:t> – slajd 21-23</a:t>
            </a:r>
          </a:p>
          <a:p>
            <a:pPr>
              <a:lnSpc>
                <a:spcPct val="100000"/>
              </a:lnSpc>
            </a:pPr>
            <a:r>
              <a:rPr lang="pl-PL" sz="1600" dirty="0" smtClean="0">
                <a:latin typeface="Times New Roman" panose="02020603050405020304" pitchFamily="18" charset="0"/>
                <a:cs typeface="Times New Roman" panose="02020603050405020304" pitchFamily="18" charset="0"/>
              </a:rPr>
              <a:t>Podejrzenia o pochodzenie żydowskie – slajd 24-25</a:t>
            </a:r>
          </a:p>
          <a:p>
            <a:pPr>
              <a:lnSpc>
                <a:spcPct val="100000"/>
              </a:lnSpc>
            </a:pPr>
            <a:endParaRPr lang="pl-PL" sz="2200" dirty="0" smtClean="0">
              <a:latin typeface="Times New Roman" panose="02020603050405020304" pitchFamily="18" charset="0"/>
              <a:cs typeface="Times New Roman" panose="02020603050405020304" pitchFamily="18" charset="0"/>
            </a:endParaRPr>
          </a:p>
          <a:p>
            <a:pPr>
              <a:lnSpc>
                <a:spcPct val="100000"/>
              </a:lnSpc>
            </a:pPr>
            <a:endParaRPr lang="pl-PL" sz="2200" dirty="0" smtClean="0">
              <a:latin typeface="Times New Roman" panose="02020603050405020304" pitchFamily="18" charset="0"/>
              <a:cs typeface="Times New Roman" panose="02020603050405020304" pitchFamily="18" charset="0"/>
            </a:endParaRPr>
          </a:p>
          <a:p>
            <a:endParaRPr lang="pl-PL" dirty="0" smtClean="0">
              <a:latin typeface="Times New Roman" panose="02020603050405020304" pitchFamily="18" charset="0"/>
              <a:cs typeface="Times New Roman" panose="02020603050405020304" pitchFamily="18" charset="0"/>
            </a:endParaRPr>
          </a:p>
          <a:p>
            <a:endParaRPr lang="pl-PL" dirty="0" smtClean="0">
              <a:latin typeface="Times New Roman" panose="02020603050405020304" pitchFamily="18" charset="0"/>
              <a:cs typeface="Times New Roman" panose="02020603050405020304" pitchFamily="18" charset="0"/>
            </a:endParaRPr>
          </a:p>
          <a:p>
            <a:endParaRPr lang="pl-PL" dirty="0" smtClean="0">
              <a:latin typeface="Times New Roman" panose="02020603050405020304" pitchFamily="18" charset="0"/>
              <a:cs typeface="Times New Roman" panose="02020603050405020304" pitchFamily="18" charset="0"/>
            </a:endParaRPr>
          </a:p>
          <a:p>
            <a:endParaRPr lang="pl-PL" dirty="0">
              <a:latin typeface="Times New Roman" panose="02020603050405020304" pitchFamily="18" charset="0"/>
              <a:cs typeface="Times New Roman" panose="02020603050405020304" pitchFamily="18" charset="0"/>
            </a:endParaRPr>
          </a:p>
        </p:txBody>
      </p:sp>
      <p:sp>
        <p:nvSpPr>
          <p:cNvPr id="5" name="pole tekstowe 4"/>
          <p:cNvSpPr txBox="1"/>
          <p:nvPr/>
        </p:nvSpPr>
        <p:spPr>
          <a:xfrm>
            <a:off x="5561351" y="1394084"/>
            <a:ext cx="5936105" cy="8084264"/>
          </a:xfrm>
          <a:prstGeom prst="rect">
            <a:avLst/>
          </a:prstGeom>
          <a:noFill/>
        </p:spPr>
        <p:txBody>
          <a:bodyPr wrap="square" rtlCol="0">
            <a:spAutoFit/>
          </a:bodyPr>
          <a:lstStyle/>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Druga Nagroda Nobla – slajd 26</a:t>
            </a:r>
          </a:p>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Instytut Radowy – slajd 27-28</a:t>
            </a:r>
          </a:p>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I Wojna Światowa – slajd </a:t>
            </a:r>
            <a:r>
              <a:rPr lang="pl-PL" sz="1600" dirty="0" smtClean="0">
                <a:latin typeface="Times New Roman" panose="02020603050405020304" pitchFamily="18" charset="0"/>
                <a:cs typeface="Times New Roman" panose="02020603050405020304" pitchFamily="18" charset="0"/>
              </a:rPr>
              <a:t>29</a:t>
            </a:r>
          </a:p>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Dwudziestolecie międzywojenne – slajd 30-31</a:t>
            </a:r>
          </a:p>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Pogorszenie stanu zdrowia i śmierć – slajd 32-33</a:t>
            </a:r>
          </a:p>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Wyróżnienia i nagrody – slajd 34</a:t>
            </a:r>
          </a:p>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Nobliści w rodzinie – slajd 35</a:t>
            </a:r>
          </a:p>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Filmy biograficzne – slajd 36-37</a:t>
            </a:r>
          </a:p>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Sztuki teatralne – slajd 38</a:t>
            </a:r>
          </a:p>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Pomniki – slajd 39</a:t>
            </a:r>
          </a:p>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Monety i banknoty – slajd 40-41</a:t>
            </a:r>
          </a:p>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Znaczki pocztowe – slajd 42-44</a:t>
            </a:r>
          </a:p>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Różne ciekawostki – slajd 45</a:t>
            </a:r>
          </a:p>
          <a:p>
            <a:pPr marL="285750" indent="-285750">
              <a:spcBef>
                <a:spcPts val="1000"/>
              </a:spcBef>
              <a:spcAft>
                <a:spcPts val="100"/>
              </a:spcAft>
              <a:buFont typeface="Arial" panose="020B0604020202020204" pitchFamily="34" charset="0"/>
              <a:buChar char="•"/>
            </a:pPr>
            <a:r>
              <a:rPr lang="pl-PL" sz="1600" dirty="0" smtClean="0">
                <a:latin typeface="Times New Roman" panose="02020603050405020304" pitchFamily="18" charset="0"/>
                <a:cs typeface="Times New Roman" panose="02020603050405020304" pitchFamily="18" charset="0"/>
              </a:rPr>
              <a:t>Jedyne nagranie głosu Marii Skłodowskiej-Curie – slajd 46</a:t>
            </a:r>
          </a:p>
          <a:p>
            <a:pPr marL="285750" indent="-285750">
              <a:spcBef>
                <a:spcPts val="1000"/>
              </a:spcBef>
              <a:spcAft>
                <a:spcPts val="100"/>
              </a:spcAft>
              <a:buFont typeface="Arial" panose="020B0604020202020204" pitchFamily="34" charset="0"/>
              <a:buChar char="•"/>
            </a:pPr>
            <a:endParaRPr lang="pl-PL" sz="1600" dirty="0" smtClean="0">
              <a:latin typeface="Times New Roman" panose="02020603050405020304" pitchFamily="18" charset="0"/>
              <a:cs typeface="Times New Roman" panose="02020603050405020304" pitchFamily="18" charset="0"/>
            </a:endParaRPr>
          </a:p>
          <a:p>
            <a:pPr marL="285750" indent="-285750">
              <a:spcBef>
                <a:spcPts val="1000"/>
              </a:spcBef>
              <a:spcAft>
                <a:spcPts val="100"/>
              </a:spcAft>
              <a:buFont typeface="Arial" panose="020B0604020202020204" pitchFamily="34" charset="0"/>
              <a:buChar char="•"/>
            </a:pPr>
            <a:endParaRPr lang="pl-PL" sz="1600" dirty="0" smtClean="0">
              <a:latin typeface="Times New Roman" panose="02020603050405020304" pitchFamily="18" charset="0"/>
              <a:cs typeface="Times New Roman" panose="02020603050405020304" pitchFamily="18" charset="0"/>
            </a:endParaRPr>
          </a:p>
          <a:p>
            <a:pPr marL="285750" indent="-285750">
              <a:spcBef>
                <a:spcPts val="1000"/>
              </a:spcBef>
              <a:spcAft>
                <a:spcPts val="100"/>
              </a:spcAft>
              <a:buFont typeface="Arial" panose="020B0604020202020204" pitchFamily="34" charset="0"/>
              <a:buChar char="•"/>
            </a:pPr>
            <a:endParaRPr lang="pl-PL" sz="1600" dirty="0" smtClean="0">
              <a:latin typeface="Times New Roman" panose="02020603050405020304" pitchFamily="18" charset="0"/>
              <a:cs typeface="Times New Roman" panose="02020603050405020304" pitchFamily="18" charset="0"/>
            </a:endParaRPr>
          </a:p>
          <a:p>
            <a:pPr marL="285750" indent="-285750">
              <a:spcBef>
                <a:spcPts val="1000"/>
              </a:spcBef>
              <a:spcAft>
                <a:spcPts val="100"/>
              </a:spcAft>
              <a:buFont typeface="Arial" panose="020B0604020202020204" pitchFamily="34" charset="0"/>
              <a:buChar char="•"/>
            </a:pPr>
            <a:endParaRPr lang="pl-PL" sz="1600" dirty="0" smtClean="0">
              <a:latin typeface="Times New Roman" panose="02020603050405020304" pitchFamily="18" charset="0"/>
              <a:cs typeface="Times New Roman" panose="02020603050405020304" pitchFamily="18" charset="0"/>
            </a:endParaRPr>
          </a:p>
          <a:p>
            <a:pPr marL="285750" indent="-285750">
              <a:spcBef>
                <a:spcPts val="1000"/>
              </a:spcBef>
              <a:spcAft>
                <a:spcPts val="100"/>
              </a:spcAft>
              <a:buFont typeface="Arial" panose="020B0604020202020204" pitchFamily="34" charset="0"/>
              <a:buChar char="•"/>
            </a:pPr>
            <a:endParaRPr lang="pl-PL" sz="1600" dirty="0" smtClean="0">
              <a:latin typeface="Times New Roman" panose="02020603050405020304" pitchFamily="18" charset="0"/>
              <a:cs typeface="Times New Roman" panose="02020603050405020304" pitchFamily="18" charset="0"/>
            </a:endParaRPr>
          </a:p>
          <a:p>
            <a:pPr marL="285750" indent="-285750">
              <a:spcBef>
                <a:spcPts val="1000"/>
              </a:spcBef>
              <a:spcAft>
                <a:spcPts val="100"/>
              </a:spcAft>
              <a:buFont typeface="Arial" panose="020B0604020202020204" pitchFamily="34" charset="0"/>
              <a:buChar char="•"/>
            </a:pPr>
            <a:endParaRPr lang="pl-PL" sz="1600" dirty="0" smtClean="0">
              <a:latin typeface="Times New Roman" panose="02020603050405020304" pitchFamily="18" charset="0"/>
              <a:cs typeface="Times New Roman" panose="02020603050405020304" pitchFamily="18" charset="0"/>
            </a:endParaRPr>
          </a:p>
          <a:p>
            <a:pPr marL="285750" indent="-285750">
              <a:spcBef>
                <a:spcPts val="1000"/>
              </a:spcBef>
              <a:spcAft>
                <a:spcPts val="100"/>
              </a:spcAft>
              <a:buFont typeface="Arial" panose="020B0604020202020204" pitchFamily="34" charset="0"/>
              <a:buChar char="•"/>
            </a:pPr>
            <a:endParaRPr lang="pl-PL"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4087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additive="base">
                                        <p:cTn id="7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additive="base">
                                        <p:cTn id="8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anim calcmode="lin" valueType="num">
                                      <p:cBhvr additive="base">
                                        <p:cTn id="9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5">
                                            <p:txEl>
                                              <p:pRg st="0" end="0"/>
                                            </p:txEl>
                                          </p:spTgt>
                                        </p:tgtEl>
                                        <p:attrNameLst>
                                          <p:attrName>style.visibility</p:attrName>
                                        </p:attrNameLst>
                                      </p:cBhvr>
                                      <p:to>
                                        <p:strVal val="visible"/>
                                      </p:to>
                                    </p:set>
                                    <p:anim calcmode="lin" valueType="num">
                                      <p:cBhvr additive="base">
                                        <p:cTn id="9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5">
                                            <p:txEl>
                                              <p:pRg st="1" end="1"/>
                                            </p:txEl>
                                          </p:spTgt>
                                        </p:tgtEl>
                                        <p:attrNameLst>
                                          <p:attrName>style.visibility</p:attrName>
                                        </p:attrNameLst>
                                      </p:cBhvr>
                                      <p:to>
                                        <p:strVal val="visible"/>
                                      </p:to>
                                    </p:set>
                                    <p:anim calcmode="lin" valueType="num">
                                      <p:cBhvr additive="base">
                                        <p:cTn id="10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5">
                                            <p:txEl>
                                              <p:pRg st="2" end="2"/>
                                            </p:txEl>
                                          </p:spTgt>
                                        </p:tgtEl>
                                        <p:attrNameLst>
                                          <p:attrName>style.visibility</p:attrName>
                                        </p:attrNameLst>
                                      </p:cBhvr>
                                      <p:to>
                                        <p:strVal val="visible"/>
                                      </p:to>
                                    </p:set>
                                    <p:anim calcmode="lin" valueType="num">
                                      <p:cBhvr additive="base">
                                        <p:cTn id="10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5">
                                            <p:txEl>
                                              <p:pRg st="3" end="3"/>
                                            </p:txEl>
                                          </p:spTgt>
                                        </p:tgtEl>
                                        <p:attrNameLst>
                                          <p:attrName>style.visibility</p:attrName>
                                        </p:attrNameLst>
                                      </p:cBhvr>
                                      <p:to>
                                        <p:strVal val="visible"/>
                                      </p:to>
                                    </p:set>
                                    <p:anim calcmode="lin" valueType="num">
                                      <p:cBhvr additive="base">
                                        <p:cTn id="11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5">
                                            <p:txEl>
                                              <p:pRg st="4" end="4"/>
                                            </p:txEl>
                                          </p:spTgt>
                                        </p:tgtEl>
                                        <p:attrNameLst>
                                          <p:attrName>style.visibility</p:attrName>
                                        </p:attrNameLst>
                                      </p:cBhvr>
                                      <p:to>
                                        <p:strVal val="visible"/>
                                      </p:to>
                                    </p:set>
                                    <p:anim calcmode="lin" valueType="num">
                                      <p:cBhvr additive="base">
                                        <p:cTn id="12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5">
                                            <p:txEl>
                                              <p:pRg st="5" end="5"/>
                                            </p:txEl>
                                          </p:spTgt>
                                        </p:tgtEl>
                                        <p:attrNameLst>
                                          <p:attrName>style.visibility</p:attrName>
                                        </p:attrNameLst>
                                      </p:cBhvr>
                                      <p:to>
                                        <p:strVal val="visible"/>
                                      </p:to>
                                    </p:set>
                                    <p:anim calcmode="lin" valueType="num">
                                      <p:cBhvr additive="base">
                                        <p:cTn id="12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5">
                                            <p:txEl>
                                              <p:pRg st="6" end="6"/>
                                            </p:txEl>
                                          </p:spTgt>
                                        </p:tgtEl>
                                        <p:attrNameLst>
                                          <p:attrName>style.visibility</p:attrName>
                                        </p:attrNameLst>
                                      </p:cBhvr>
                                      <p:to>
                                        <p:strVal val="visible"/>
                                      </p:to>
                                    </p:set>
                                    <p:anim calcmode="lin" valueType="num">
                                      <p:cBhvr additive="base">
                                        <p:cTn id="1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5">
                                            <p:txEl>
                                              <p:pRg st="7" end="7"/>
                                            </p:txEl>
                                          </p:spTgt>
                                        </p:tgtEl>
                                        <p:attrNameLst>
                                          <p:attrName>style.visibility</p:attrName>
                                        </p:attrNameLst>
                                      </p:cBhvr>
                                      <p:to>
                                        <p:strVal val="visible"/>
                                      </p:to>
                                    </p:set>
                                    <p:anim calcmode="lin" valueType="num">
                                      <p:cBhvr additive="base">
                                        <p:cTn id="13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nodeType="clickEffect">
                                  <p:stCondLst>
                                    <p:cond delay="0"/>
                                  </p:stCondLst>
                                  <p:childTnLst>
                                    <p:set>
                                      <p:cBhvr>
                                        <p:cTn id="143" dur="1" fill="hold">
                                          <p:stCondLst>
                                            <p:cond delay="0"/>
                                          </p:stCondLst>
                                        </p:cTn>
                                        <p:tgtEl>
                                          <p:spTgt spid="5">
                                            <p:txEl>
                                              <p:pRg st="8" end="8"/>
                                            </p:txEl>
                                          </p:spTgt>
                                        </p:tgtEl>
                                        <p:attrNameLst>
                                          <p:attrName>style.visibility</p:attrName>
                                        </p:attrNameLst>
                                      </p:cBhvr>
                                      <p:to>
                                        <p:strVal val="visible"/>
                                      </p:to>
                                    </p:set>
                                    <p:anim calcmode="lin" valueType="num">
                                      <p:cBhvr additive="base">
                                        <p:cTn id="14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nodeType="clickEffect">
                                  <p:stCondLst>
                                    <p:cond delay="0"/>
                                  </p:stCondLst>
                                  <p:childTnLst>
                                    <p:set>
                                      <p:cBhvr>
                                        <p:cTn id="149" dur="1" fill="hold">
                                          <p:stCondLst>
                                            <p:cond delay="0"/>
                                          </p:stCondLst>
                                        </p:cTn>
                                        <p:tgtEl>
                                          <p:spTgt spid="5">
                                            <p:txEl>
                                              <p:pRg st="9" end="9"/>
                                            </p:txEl>
                                          </p:spTgt>
                                        </p:tgtEl>
                                        <p:attrNameLst>
                                          <p:attrName>style.visibility</p:attrName>
                                        </p:attrNameLst>
                                      </p:cBhvr>
                                      <p:to>
                                        <p:strVal val="visible"/>
                                      </p:to>
                                    </p:set>
                                    <p:anim calcmode="lin" valueType="num">
                                      <p:cBhvr additive="base">
                                        <p:cTn id="15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51"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5">
                                            <p:txEl>
                                              <p:pRg st="10" end="10"/>
                                            </p:txEl>
                                          </p:spTgt>
                                        </p:tgtEl>
                                        <p:attrNameLst>
                                          <p:attrName>style.visibility</p:attrName>
                                        </p:attrNameLst>
                                      </p:cBhvr>
                                      <p:to>
                                        <p:strVal val="visible"/>
                                      </p:to>
                                    </p:set>
                                    <p:anim calcmode="lin" valueType="num">
                                      <p:cBhvr additive="base">
                                        <p:cTn id="156"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57"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nodeType="clickEffect">
                                  <p:stCondLst>
                                    <p:cond delay="0"/>
                                  </p:stCondLst>
                                  <p:childTnLst>
                                    <p:set>
                                      <p:cBhvr>
                                        <p:cTn id="161" dur="1" fill="hold">
                                          <p:stCondLst>
                                            <p:cond delay="0"/>
                                          </p:stCondLst>
                                        </p:cTn>
                                        <p:tgtEl>
                                          <p:spTgt spid="5">
                                            <p:txEl>
                                              <p:pRg st="11" end="11"/>
                                            </p:txEl>
                                          </p:spTgt>
                                        </p:tgtEl>
                                        <p:attrNameLst>
                                          <p:attrName>style.visibility</p:attrName>
                                        </p:attrNameLst>
                                      </p:cBhvr>
                                      <p:to>
                                        <p:strVal val="visible"/>
                                      </p:to>
                                    </p:set>
                                    <p:anim calcmode="lin" valueType="num">
                                      <p:cBhvr additive="base">
                                        <p:cTn id="16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nodeType="clickEffect">
                                  <p:stCondLst>
                                    <p:cond delay="0"/>
                                  </p:stCondLst>
                                  <p:childTnLst>
                                    <p:set>
                                      <p:cBhvr>
                                        <p:cTn id="167" dur="1" fill="hold">
                                          <p:stCondLst>
                                            <p:cond delay="0"/>
                                          </p:stCondLst>
                                        </p:cTn>
                                        <p:tgtEl>
                                          <p:spTgt spid="5">
                                            <p:txEl>
                                              <p:pRg st="12" end="12"/>
                                            </p:txEl>
                                          </p:spTgt>
                                        </p:tgtEl>
                                        <p:attrNameLst>
                                          <p:attrName>style.visibility</p:attrName>
                                        </p:attrNameLst>
                                      </p:cBhvr>
                                      <p:to>
                                        <p:strVal val="visible"/>
                                      </p:to>
                                    </p:set>
                                    <p:anim calcmode="lin" valueType="num">
                                      <p:cBhvr additive="base">
                                        <p:cTn id="168"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169"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nodeType="clickEffect">
                                  <p:stCondLst>
                                    <p:cond delay="0"/>
                                  </p:stCondLst>
                                  <p:childTnLst>
                                    <p:set>
                                      <p:cBhvr>
                                        <p:cTn id="173" dur="1" fill="hold">
                                          <p:stCondLst>
                                            <p:cond delay="0"/>
                                          </p:stCondLst>
                                        </p:cTn>
                                        <p:tgtEl>
                                          <p:spTgt spid="5">
                                            <p:txEl>
                                              <p:pRg st="13" end="13"/>
                                            </p:txEl>
                                          </p:spTgt>
                                        </p:tgtEl>
                                        <p:attrNameLst>
                                          <p:attrName>style.visibility</p:attrName>
                                        </p:attrNameLst>
                                      </p:cBhvr>
                                      <p:to>
                                        <p:strVal val="visible"/>
                                      </p:to>
                                    </p:set>
                                    <p:anim calcmode="lin" valueType="num">
                                      <p:cBhvr additive="base">
                                        <p:cTn id="174"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Dalsze prace</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690688"/>
            <a:ext cx="10515600" cy="4486275"/>
          </a:xfrm>
        </p:spPr>
        <p:txBody>
          <a:bodyPr>
            <a:normAutofit/>
          </a:bodyPr>
          <a:lstStyle/>
          <a:p>
            <a:pPr marL="0" indent="0">
              <a:lnSpc>
                <a:spcPct val="100000"/>
              </a:lnSpc>
              <a:buNone/>
            </a:pPr>
            <a:r>
              <a:rPr lang="pl-PL" sz="2200" dirty="0">
                <a:latin typeface="Times New Roman" panose="02020603050405020304" pitchFamily="18" charset="0"/>
                <a:cs typeface="Times New Roman" panose="02020603050405020304" pitchFamily="18" charset="0"/>
              </a:rPr>
              <a:t>Po śmierci Pierre’a Maria oddała się całkowicie pracy: otrzymała rad w stanie metalicznym, opracowała i udoskonaliła metody izolowania i otrzymywania nowych substancji, podała definicję międzynarodowego wzorca radu. Brała także czynny udział w konferencjach i spotkaniach międzynarodowych m.in. w konferencji </a:t>
            </a:r>
            <a:r>
              <a:rPr lang="pl-PL" sz="2200" dirty="0" smtClean="0">
                <a:latin typeface="Times New Roman" panose="02020603050405020304" pitchFamily="18" charset="0"/>
                <a:cs typeface="Times New Roman" panose="02020603050405020304" pitchFamily="18" charset="0"/>
              </a:rPr>
              <a:t>Solvaya</a:t>
            </a:r>
            <a:r>
              <a:rPr lang="pl-PL" sz="2200" dirty="0">
                <a:latin typeface="Times New Roman" panose="02020603050405020304" pitchFamily="18" charset="0"/>
                <a:cs typeface="Times New Roman" panose="02020603050405020304" pitchFamily="18" charset="0"/>
              </a:rPr>
              <a:t>.</a:t>
            </a:r>
            <a:r>
              <a:rPr lang="pl-PL" sz="2200" dirty="0" smtClean="0">
                <a:latin typeface="Times New Roman" panose="02020603050405020304" pitchFamily="18" charset="0"/>
                <a:cs typeface="Times New Roman" panose="02020603050405020304" pitchFamily="18" charset="0"/>
              </a:rPr>
              <a:t> </a:t>
            </a:r>
            <a:r>
              <a:rPr lang="pl-PL" sz="2200" dirty="0">
                <a:latin typeface="Times New Roman" panose="02020603050405020304" pitchFamily="18" charset="0"/>
                <a:cs typeface="Times New Roman" panose="02020603050405020304" pitchFamily="18" charset="0"/>
              </a:rPr>
              <a:t>Wspólnie z grupą przyjaciół stworzyła szkołę, gdzie dzieci uczono w nowatorski sposób (w laboratoriach, muzeach, teatrach). W 1911 Maria zgłosiła swoją kandydaturę do Francuskiej Akademii Nauk, ale przepadła w głosowaniu. Warto w tym miejscu podkreślić, że Maria była laureatką Nagrody Nobla, trzykrotną laureatką Akademii Nauk w Paryżu, posiadała doktoraty honorowe uniwersytetów m.in. w Edynburgu, Genewie, Manchesterze, była członkiem Akademii Nauk w Petersburgu, Bolonii, Pradze, członkiem Akademii Umiejętności w Krakowie. Zwyciężyła jednak </a:t>
            </a:r>
            <a:r>
              <a:rPr lang="pl-PL" sz="2200" dirty="0" err="1">
                <a:latin typeface="Times New Roman" panose="02020603050405020304" pitchFamily="18" charset="0"/>
                <a:cs typeface="Times New Roman" panose="02020603050405020304" pitchFamily="18" charset="0"/>
              </a:rPr>
              <a:t>seksistowska</a:t>
            </a:r>
            <a:r>
              <a:rPr lang="pl-PL" sz="2200" dirty="0">
                <a:latin typeface="Times New Roman" panose="02020603050405020304" pitchFamily="18" charset="0"/>
                <a:cs typeface="Times New Roman" panose="02020603050405020304" pitchFamily="18" charset="0"/>
              </a:rPr>
              <a:t> postawa wobec kobiet i ksenofobiczna postawa wobec </a:t>
            </a:r>
            <a:r>
              <a:rPr lang="pl-PL" sz="2200" dirty="0" smtClean="0">
                <a:latin typeface="Times New Roman" panose="02020603050405020304" pitchFamily="18" charset="0"/>
                <a:cs typeface="Times New Roman" panose="02020603050405020304" pitchFamily="18" charset="0"/>
              </a:rPr>
              <a:t>cudzoziemców. </a:t>
            </a:r>
            <a:r>
              <a:rPr lang="pl-PL" sz="2200" dirty="0">
                <a:latin typeface="Times New Roman" panose="02020603050405020304" pitchFamily="18" charset="0"/>
                <a:cs typeface="Times New Roman" panose="02020603050405020304" pitchFamily="18" charset="0"/>
              </a:rPr>
              <a:t>Pierwszą kobietę członkowie Akademii Nauk przyjęli ponad pół wieku później, w 1962. Była nią </a:t>
            </a:r>
            <a:r>
              <a:rPr lang="pl-PL" sz="2200" dirty="0" err="1">
                <a:latin typeface="Times New Roman" panose="02020603050405020304" pitchFamily="18" charset="0"/>
                <a:cs typeface="Times New Roman" panose="02020603050405020304" pitchFamily="18" charset="0"/>
              </a:rPr>
              <a:t>Marguerite</a:t>
            </a:r>
            <a:r>
              <a:rPr lang="pl-PL" sz="2200" dirty="0">
                <a:latin typeface="Times New Roman" panose="02020603050405020304" pitchFamily="18" charset="0"/>
                <a:cs typeface="Times New Roman" panose="02020603050405020304" pitchFamily="18" charset="0"/>
              </a:rPr>
              <a:t> </a:t>
            </a:r>
            <a:r>
              <a:rPr lang="pl-PL" sz="2200" dirty="0" err="1" smtClean="0">
                <a:latin typeface="Times New Roman" panose="02020603050405020304" pitchFamily="18" charset="0"/>
                <a:cs typeface="Times New Roman" panose="02020603050405020304" pitchFamily="18" charset="0"/>
              </a:rPr>
              <a:t>Perey</a:t>
            </a:r>
            <a:r>
              <a:rPr lang="pl-PL" sz="2200" dirty="0">
                <a:latin typeface="Times New Roman" panose="02020603050405020304" pitchFamily="18" charset="0"/>
                <a:cs typeface="Times New Roman" panose="02020603050405020304" pitchFamily="18" charset="0"/>
              </a:rPr>
              <a:t>, doktorantka Marii Skłodowskiej-Curie.</a:t>
            </a:r>
          </a:p>
        </p:txBody>
      </p:sp>
    </p:spTree>
    <p:extLst>
      <p:ext uri="{BB962C8B-B14F-4D97-AF65-F5344CB8AC3E}">
        <p14:creationId xmlns:p14="http://schemas.microsoft.com/office/powerpoint/2010/main" val="9271289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Romans z Paulem </a:t>
            </a:r>
            <a:r>
              <a:rPr lang="pl-PL" dirty="0" err="1" smtClean="0">
                <a:latin typeface="Times New Roman" panose="02020603050405020304" pitchFamily="18" charset="0"/>
                <a:cs typeface="Times New Roman" panose="02020603050405020304" pitchFamily="18" charset="0"/>
              </a:rPr>
              <a:t>Langevinem</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pPr marL="0" indent="0">
              <a:lnSpc>
                <a:spcPct val="100000"/>
              </a:lnSpc>
              <a:buNone/>
            </a:pPr>
            <a:r>
              <a:rPr lang="pl-PL" sz="2200" dirty="0">
                <a:latin typeface="Times New Roman" panose="02020603050405020304" pitchFamily="18" charset="0"/>
                <a:cs typeface="Times New Roman" panose="02020603050405020304" pitchFamily="18" charset="0"/>
              </a:rPr>
              <a:t>Wkrótce po porażce w Akademii ujawniony został romans Marii Skłodowskiej-Curie z fizykiem francuskim Paulem </a:t>
            </a:r>
            <a:r>
              <a:rPr lang="pl-PL" sz="2200" dirty="0" err="1">
                <a:latin typeface="Times New Roman" panose="02020603050405020304" pitchFamily="18" charset="0"/>
                <a:cs typeface="Times New Roman" panose="02020603050405020304" pitchFamily="18" charset="0"/>
              </a:rPr>
              <a:t>Langevinem</a:t>
            </a:r>
            <a:r>
              <a:rPr lang="pl-PL" sz="2200" dirty="0">
                <a:latin typeface="Times New Roman" panose="02020603050405020304" pitchFamily="18" charset="0"/>
                <a:cs typeface="Times New Roman" panose="02020603050405020304" pitchFamily="18" charset="0"/>
              </a:rPr>
              <a:t>, który trwał około roku, w latach </a:t>
            </a:r>
            <a:r>
              <a:rPr lang="pl-PL" sz="2200" dirty="0" smtClean="0">
                <a:latin typeface="Times New Roman" panose="02020603050405020304" pitchFamily="18" charset="0"/>
                <a:cs typeface="Times New Roman" panose="02020603050405020304" pitchFamily="18" charset="0"/>
              </a:rPr>
              <a:t>1910–1911. </a:t>
            </a:r>
            <a:r>
              <a:rPr lang="pl-PL" sz="2200" dirty="0" err="1">
                <a:latin typeface="Times New Roman" panose="02020603050405020304" pitchFamily="18" charset="0"/>
                <a:cs typeface="Times New Roman" panose="02020603050405020304" pitchFamily="18" charset="0"/>
              </a:rPr>
              <a:t>Langevin</a:t>
            </a:r>
            <a:r>
              <a:rPr lang="pl-PL" sz="2200" dirty="0">
                <a:latin typeface="Times New Roman" panose="02020603050405020304" pitchFamily="18" charset="0"/>
                <a:cs typeface="Times New Roman" panose="02020603050405020304" pitchFamily="18" charset="0"/>
              </a:rPr>
              <a:t> był żonaty i porzucił swoją </a:t>
            </a:r>
            <a:r>
              <a:rPr lang="pl-PL" sz="2200" dirty="0" smtClean="0">
                <a:latin typeface="Times New Roman" panose="02020603050405020304" pitchFamily="18" charset="0"/>
                <a:cs typeface="Times New Roman" panose="02020603050405020304" pitchFamily="18" charset="0"/>
              </a:rPr>
              <a:t>rodzinę. </a:t>
            </a:r>
            <a:r>
              <a:rPr lang="pl-PL" sz="2200" dirty="0">
                <a:latin typeface="Times New Roman" panose="02020603050405020304" pitchFamily="18" charset="0"/>
                <a:cs typeface="Times New Roman" panose="02020603050405020304" pitchFamily="18" charset="0"/>
              </a:rPr>
              <a:t>Maria Skłodowska-Curie w oczach prasy, zwłaszcza brukowej, była osobą rozbijającą rodzinę </a:t>
            </a:r>
            <a:r>
              <a:rPr lang="pl-PL" sz="2200" dirty="0" err="1">
                <a:latin typeface="Times New Roman" panose="02020603050405020304" pitchFamily="18" charset="0"/>
                <a:cs typeface="Times New Roman" panose="02020603050405020304" pitchFamily="18" charset="0"/>
              </a:rPr>
              <a:t>Langevinów</a:t>
            </a:r>
            <a:r>
              <a:rPr lang="pl-PL" sz="2200" dirty="0">
                <a:latin typeface="Times New Roman" panose="02020603050405020304" pitchFamily="18" charset="0"/>
                <a:cs typeface="Times New Roman" panose="02020603050405020304" pitchFamily="18" charset="0"/>
              </a:rPr>
              <a:t>, w dodatku była od Paula o 4 lata starsza, a poza tym była cudzoziemką</a:t>
            </a:r>
            <a:r>
              <a:rPr lang="pl-PL" sz="2200" dirty="0" smtClean="0">
                <a:latin typeface="Times New Roman" panose="02020603050405020304" pitchFamily="18" charset="0"/>
                <a:cs typeface="Times New Roman" panose="02020603050405020304" pitchFamily="18" charset="0"/>
              </a:rPr>
              <a:t>.</a:t>
            </a:r>
          </a:p>
          <a:p>
            <a:pPr marL="0" indent="0">
              <a:lnSpc>
                <a:spcPct val="100000"/>
              </a:lnSpc>
              <a:buNone/>
            </a:pPr>
            <a:r>
              <a:rPr lang="pl-PL" sz="2200" dirty="0">
                <a:latin typeface="Times New Roman" panose="02020603050405020304" pitchFamily="18" charset="0"/>
                <a:cs typeface="Times New Roman" panose="02020603050405020304" pitchFamily="18" charset="0"/>
              </a:rPr>
              <a:t>Michel </a:t>
            </a:r>
            <a:r>
              <a:rPr lang="pl-PL" sz="2200" dirty="0" err="1">
                <a:latin typeface="Times New Roman" panose="02020603050405020304" pitchFamily="18" charset="0"/>
                <a:cs typeface="Times New Roman" panose="02020603050405020304" pitchFamily="18" charset="0"/>
              </a:rPr>
              <a:t>Langevin</a:t>
            </a:r>
            <a:r>
              <a:rPr lang="pl-PL" sz="2200" dirty="0">
                <a:latin typeface="Times New Roman" panose="02020603050405020304" pitchFamily="18" charset="0"/>
                <a:cs typeface="Times New Roman" panose="02020603050405020304" pitchFamily="18" charset="0"/>
              </a:rPr>
              <a:t>, wnuk Paula, ożenił się wiele lat później z </a:t>
            </a:r>
            <a:r>
              <a:rPr lang="pl-PL" sz="2200" dirty="0" err="1">
                <a:latin typeface="Times New Roman" panose="02020603050405020304" pitchFamily="18" charset="0"/>
                <a:cs typeface="Times New Roman" panose="02020603050405020304" pitchFamily="18" charset="0"/>
              </a:rPr>
              <a:t>Hélène</a:t>
            </a:r>
            <a:r>
              <a:rPr lang="pl-PL" sz="2200" dirty="0">
                <a:latin typeface="Times New Roman" panose="02020603050405020304" pitchFamily="18" charset="0"/>
                <a:cs typeface="Times New Roman" panose="02020603050405020304" pitchFamily="18" charset="0"/>
              </a:rPr>
              <a:t> Joliot, wnuczką Marii Skłodowskiej-Curie. Oboje byli, podobnie jak ich rodzice i dziadkowie, naukowcami (w ich przypadku – fizykami nuklearnymi). </a:t>
            </a:r>
            <a:r>
              <a:rPr lang="pl-PL" sz="2200" dirty="0" err="1">
                <a:latin typeface="Times New Roman" panose="02020603050405020304" pitchFamily="18" charset="0"/>
                <a:cs typeface="Times New Roman" panose="02020603050405020304" pitchFamily="18" charset="0"/>
              </a:rPr>
              <a:t>Hélène</a:t>
            </a:r>
            <a:r>
              <a:rPr lang="pl-PL" sz="2200" dirty="0">
                <a:latin typeface="Times New Roman" panose="02020603050405020304" pitchFamily="18" charset="0"/>
                <a:cs typeface="Times New Roman" panose="02020603050405020304" pitchFamily="18" charset="0"/>
              </a:rPr>
              <a:t> </a:t>
            </a:r>
            <a:r>
              <a:rPr lang="pl-PL" sz="2200" dirty="0" err="1">
                <a:latin typeface="Times New Roman" panose="02020603050405020304" pitchFamily="18" charset="0"/>
                <a:cs typeface="Times New Roman" panose="02020603050405020304" pitchFamily="18" charset="0"/>
              </a:rPr>
              <a:t>Langevin</a:t>
            </a:r>
            <a:r>
              <a:rPr lang="pl-PL" sz="2200" dirty="0">
                <a:latin typeface="Times New Roman" panose="02020603050405020304" pitchFamily="18" charset="0"/>
                <a:cs typeface="Times New Roman" panose="02020603050405020304" pitchFamily="18" charset="0"/>
              </a:rPr>
              <a:t>-Joliot jest obecnie emerytowaną dyrektorką badań w Centre </a:t>
            </a:r>
            <a:r>
              <a:rPr lang="pl-PL" sz="2200" dirty="0" err="1">
                <a:latin typeface="Times New Roman" panose="02020603050405020304" pitchFamily="18" charset="0"/>
                <a:cs typeface="Times New Roman" panose="02020603050405020304" pitchFamily="18" charset="0"/>
              </a:rPr>
              <a:t>national</a:t>
            </a:r>
            <a:r>
              <a:rPr lang="pl-PL" sz="2200" dirty="0">
                <a:latin typeface="Times New Roman" panose="02020603050405020304" pitchFamily="18" charset="0"/>
                <a:cs typeface="Times New Roman" panose="02020603050405020304" pitchFamily="18" charset="0"/>
              </a:rPr>
              <a:t> de la </a:t>
            </a:r>
            <a:r>
              <a:rPr lang="pl-PL" sz="2200" dirty="0" err="1">
                <a:latin typeface="Times New Roman" panose="02020603050405020304" pitchFamily="18" charset="0"/>
                <a:cs typeface="Times New Roman" panose="02020603050405020304" pitchFamily="18" charset="0"/>
              </a:rPr>
              <a:t>recherche</a:t>
            </a:r>
            <a:r>
              <a:rPr lang="pl-PL" sz="2200" dirty="0">
                <a:latin typeface="Times New Roman" panose="02020603050405020304" pitchFamily="18" charset="0"/>
                <a:cs typeface="Times New Roman" panose="02020603050405020304" pitchFamily="18" charset="0"/>
              </a:rPr>
              <a:t> </a:t>
            </a:r>
            <a:r>
              <a:rPr lang="pl-PL" sz="2200" dirty="0" err="1">
                <a:latin typeface="Times New Roman" panose="02020603050405020304" pitchFamily="18" charset="0"/>
                <a:cs typeface="Times New Roman" panose="02020603050405020304" pitchFamily="18" charset="0"/>
              </a:rPr>
              <a:t>scientifique</a:t>
            </a:r>
            <a:r>
              <a:rPr lang="pl-PL" sz="2200" dirty="0">
                <a:latin typeface="Times New Roman" panose="02020603050405020304" pitchFamily="18" charset="0"/>
                <a:cs typeface="Times New Roman" panose="02020603050405020304" pitchFamily="18" charset="0"/>
              </a:rPr>
              <a:t> w Paryżu.</a:t>
            </a:r>
          </a:p>
        </p:txBody>
      </p:sp>
    </p:spTree>
    <p:extLst>
      <p:ext uri="{BB962C8B-B14F-4D97-AF65-F5344CB8AC3E}">
        <p14:creationId xmlns:p14="http://schemas.microsoft.com/office/powerpoint/2010/main" val="27266084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10668000" cy="6858000"/>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CIEKAWOSTKA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699541" y="1690688"/>
            <a:ext cx="6596921" cy="4934963"/>
          </a:xfrm>
        </p:spPr>
        <p:txBody>
          <a:bodyPr>
            <a:normAutofit fontScale="92500" lnSpcReduction="10000"/>
          </a:bodyPr>
          <a:lstStyle/>
          <a:p>
            <a:pPr marL="0" indent="0">
              <a:lnSpc>
                <a:spcPct val="110000"/>
              </a:lnSpc>
              <a:buNone/>
            </a:pPr>
            <a:r>
              <a:rPr lang="pl-PL" sz="1900" dirty="0">
                <a:solidFill>
                  <a:schemeClr val="bg1"/>
                </a:solidFill>
                <a:latin typeface="Times New Roman" panose="02020603050405020304" pitchFamily="18" charset="0"/>
                <a:cs typeface="Times New Roman" panose="02020603050405020304" pitchFamily="18" charset="0"/>
              </a:rPr>
              <a:t>Albert Einstein był jedną z nielicznych osób, które w 1911 roku stanęły w obronie Marii na wieść o jej romansie z żonatym francuskim fizykiem Paulem </a:t>
            </a:r>
            <a:r>
              <a:rPr lang="pl-PL" sz="1900" dirty="0" err="1">
                <a:solidFill>
                  <a:schemeClr val="bg1"/>
                </a:solidFill>
                <a:latin typeface="Times New Roman" panose="02020603050405020304" pitchFamily="18" charset="0"/>
                <a:cs typeface="Times New Roman" panose="02020603050405020304" pitchFamily="18" charset="0"/>
              </a:rPr>
              <a:t>Langevinem</a:t>
            </a:r>
            <a:r>
              <a:rPr lang="pl-PL" sz="1900" dirty="0">
                <a:solidFill>
                  <a:schemeClr val="bg1"/>
                </a:solidFill>
                <a:latin typeface="Times New Roman" panose="02020603050405020304" pitchFamily="18" charset="0"/>
                <a:cs typeface="Times New Roman" panose="02020603050405020304" pitchFamily="18" charset="0"/>
              </a:rPr>
              <a:t>, ojcem czwórki dzieci. Miało to miejsce kilka lat po śmierci Piotra Curie.</a:t>
            </a:r>
          </a:p>
          <a:p>
            <a:pPr marL="0" indent="0">
              <a:buNone/>
            </a:pPr>
            <a:r>
              <a:rPr lang="pl-PL" sz="1900" dirty="0">
                <a:solidFill>
                  <a:schemeClr val="bg1"/>
                </a:solidFill>
                <a:latin typeface="Times New Roman" panose="02020603050405020304" pitchFamily="18" charset="0"/>
                <a:cs typeface="Times New Roman" panose="02020603050405020304" pitchFamily="18" charset="0"/>
              </a:rPr>
              <a:t>Towarzyszył temu skandal obyczajowy: dziennikarze osaczali noblistkę w miejscach publicznych, tłum skandował pod jej domem: „Precz z cudzoziemką!”, żona </a:t>
            </a:r>
            <a:r>
              <a:rPr lang="pl-PL" sz="1900" dirty="0" err="1">
                <a:solidFill>
                  <a:schemeClr val="bg1"/>
                </a:solidFill>
                <a:latin typeface="Times New Roman" panose="02020603050405020304" pitchFamily="18" charset="0"/>
                <a:cs typeface="Times New Roman" panose="02020603050405020304" pitchFamily="18" charset="0"/>
              </a:rPr>
              <a:t>Langevina</a:t>
            </a:r>
            <a:r>
              <a:rPr lang="pl-PL" sz="1900" dirty="0">
                <a:solidFill>
                  <a:schemeClr val="bg1"/>
                </a:solidFill>
                <a:latin typeface="Times New Roman" panose="02020603050405020304" pitchFamily="18" charset="0"/>
                <a:cs typeface="Times New Roman" panose="02020603050405020304" pitchFamily="18" charset="0"/>
              </a:rPr>
              <a:t> groziła Marii śmiercią, a Komitet Noblowski starał się zniechęcić uczoną do przyjazdu do Sztokholmu, gdzie miała odebrać przyznaną jej niedawno drugą nagrodę Nobla</a:t>
            </a:r>
            <a:r>
              <a:rPr lang="pl-PL" sz="1900" dirty="0" smtClean="0">
                <a:solidFill>
                  <a:schemeClr val="bg1"/>
                </a:solidFill>
                <a:latin typeface="Times New Roman" panose="02020603050405020304" pitchFamily="18" charset="0"/>
                <a:cs typeface="Times New Roman" panose="02020603050405020304" pitchFamily="18" charset="0"/>
              </a:rPr>
              <a:t>.</a:t>
            </a:r>
          </a:p>
          <a:p>
            <a:pPr marL="0" indent="0">
              <a:buNone/>
            </a:pPr>
            <a:r>
              <a:rPr lang="pl-PL" sz="1900" dirty="0">
                <a:solidFill>
                  <a:schemeClr val="bg1"/>
                </a:solidFill>
                <a:latin typeface="Times New Roman" panose="02020603050405020304" pitchFamily="18" charset="0"/>
                <a:cs typeface="Times New Roman" panose="02020603050405020304" pitchFamily="18" charset="0"/>
              </a:rPr>
              <a:t>Einstein napisał wówczas do Marii:</a:t>
            </a:r>
          </a:p>
          <a:p>
            <a:pPr marL="0" indent="0">
              <a:buNone/>
            </a:pPr>
            <a:r>
              <a:rPr lang="pl-PL" sz="1900" i="1" dirty="0">
                <a:solidFill>
                  <a:schemeClr val="bg1"/>
                </a:solidFill>
                <a:latin typeface="Times New Roman" panose="02020603050405020304" pitchFamily="18" charset="0"/>
                <a:cs typeface="Times New Roman" panose="02020603050405020304" pitchFamily="18" charset="0"/>
              </a:rPr>
              <a:t>Tak rozgniewał mnie sposób, w jaki motłoch waży się Panią atakować, że bezwzględnie musiałem dać upust swemu oburzeniu. (…) To wspaniale, że wśród nas znajdują się ludzie tacy jak Pani, jak </a:t>
            </a:r>
            <a:r>
              <a:rPr lang="pl-PL" sz="1900" i="1" dirty="0" err="1">
                <a:solidFill>
                  <a:schemeClr val="bg1"/>
                </a:solidFill>
                <a:latin typeface="Times New Roman" panose="02020603050405020304" pitchFamily="18" charset="0"/>
                <a:cs typeface="Times New Roman" panose="02020603050405020304" pitchFamily="18" charset="0"/>
              </a:rPr>
              <a:t>Langevin</a:t>
            </a:r>
            <a:r>
              <a:rPr lang="pl-PL" sz="1900" i="1" dirty="0">
                <a:solidFill>
                  <a:schemeClr val="bg1"/>
                </a:solidFill>
                <a:latin typeface="Times New Roman" panose="02020603050405020304" pitchFamily="18" charset="0"/>
                <a:cs typeface="Times New Roman" panose="02020603050405020304" pitchFamily="18" charset="0"/>
              </a:rPr>
              <a:t>, prawdziwe istoty ludzkie, w których towarzystwie można odczuwać radość. Jeśli motłoch nadal będzie Panią atakować, proszę po prostu przestać czytać te bzdury.</a:t>
            </a:r>
            <a:endParaRPr lang="pl-PL" sz="1900" dirty="0">
              <a:solidFill>
                <a:schemeClr val="bg1"/>
              </a:solidFill>
              <a:latin typeface="Times New Roman" panose="02020603050405020304" pitchFamily="18" charset="0"/>
              <a:cs typeface="Times New Roman" panose="02020603050405020304" pitchFamily="18" charset="0"/>
            </a:endParaRPr>
          </a:p>
          <a:p>
            <a:pPr marL="0" indent="0">
              <a:buNone/>
            </a:pPr>
            <a:r>
              <a:rPr lang="pl-PL" sz="1600" dirty="0">
                <a:solidFill>
                  <a:schemeClr val="bg1"/>
                </a:solidFill>
                <a:latin typeface="Times New Roman" panose="02020603050405020304" pitchFamily="18" charset="0"/>
                <a:cs typeface="Times New Roman" panose="02020603050405020304" pitchFamily="18" charset="0"/>
              </a:rPr>
              <a:t>(</a:t>
            </a:r>
            <a:r>
              <a:rPr lang="pl-PL" sz="1600" dirty="0" err="1">
                <a:solidFill>
                  <a:schemeClr val="bg1"/>
                </a:solidFill>
                <a:latin typeface="Times New Roman" panose="02020603050405020304" pitchFamily="18" charset="0"/>
                <a:cs typeface="Times New Roman" panose="02020603050405020304" pitchFamily="18" charset="0"/>
              </a:rPr>
              <a:t>Countway</a:t>
            </a:r>
            <a:r>
              <a:rPr lang="pl-PL" sz="1600" dirty="0">
                <a:solidFill>
                  <a:schemeClr val="bg1"/>
                </a:solidFill>
                <a:latin typeface="Times New Roman" panose="02020603050405020304" pitchFamily="18" charset="0"/>
                <a:cs typeface="Times New Roman" panose="02020603050405020304" pitchFamily="18" charset="0"/>
              </a:rPr>
              <a:t> Library, Uniwersytet Harvarda)</a:t>
            </a:r>
          </a:p>
          <a:p>
            <a:pPr marL="0" indent="0">
              <a:buNone/>
            </a:pPr>
            <a:endParaRPr lang="pl-PL" sz="2200" dirty="0">
              <a:latin typeface="Times New Roman" panose="02020603050405020304" pitchFamily="18" charset="0"/>
              <a:cs typeface="Times New Roman" panose="02020603050405020304" pitchFamily="18" charset="0"/>
            </a:endParaRPr>
          </a:p>
          <a:p>
            <a:pPr marL="0" indent="0">
              <a:buNone/>
            </a:pPr>
            <a:endParaRPr lang="pl-PL" dirty="0"/>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803" y="1485469"/>
            <a:ext cx="4774367" cy="3061563"/>
          </a:xfrm>
          <a:prstGeom prst="rect">
            <a:avLst/>
          </a:prstGeom>
        </p:spPr>
      </p:pic>
      <p:sp>
        <p:nvSpPr>
          <p:cNvPr id="10" name="pole tekstowe 9"/>
          <p:cNvSpPr txBox="1"/>
          <p:nvPr/>
        </p:nvSpPr>
        <p:spPr>
          <a:xfrm>
            <a:off x="7296462" y="4661941"/>
            <a:ext cx="4530777" cy="1569660"/>
          </a:xfrm>
          <a:prstGeom prst="rect">
            <a:avLst/>
          </a:prstGeom>
          <a:noFill/>
        </p:spPr>
        <p:txBody>
          <a:bodyPr wrap="square" rtlCol="0">
            <a:spAutoFit/>
          </a:bodyPr>
          <a:lstStyle/>
          <a:p>
            <a:pPr algn="ctr"/>
            <a:r>
              <a:rPr lang="pl-PL" sz="1600" i="1" dirty="0">
                <a:solidFill>
                  <a:schemeClr val="bg1"/>
                </a:solidFill>
                <a:latin typeface="Times New Roman" panose="02020603050405020304" pitchFamily="18" charset="0"/>
                <a:cs typeface="Times New Roman" panose="02020603050405020304" pitchFamily="18" charset="0"/>
              </a:rPr>
              <a:t>Do zaostrzenia skandalu przyczyniła się obecność obojga kochanków, Marii i Paula </a:t>
            </a:r>
            <a:r>
              <a:rPr lang="pl-PL" sz="1600" i="1" dirty="0" err="1">
                <a:solidFill>
                  <a:schemeClr val="bg1"/>
                </a:solidFill>
                <a:latin typeface="Times New Roman" panose="02020603050405020304" pitchFamily="18" charset="0"/>
                <a:cs typeface="Times New Roman" panose="02020603050405020304" pitchFamily="18" charset="0"/>
              </a:rPr>
              <a:t>Langevina</a:t>
            </a:r>
            <a:r>
              <a:rPr lang="pl-PL" sz="1600" i="1" dirty="0">
                <a:solidFill>
                  <a:schemeClr val="bg1"/>
                </a:solidFill>
                <a:latin typeface="Times New Roman" panose="02020603050405020304" pitchFamily="18" charset="0"/>
                <a:cs typeface="Times New Roman" panose="02020603050405020304" pitchFamily="18" charset="0"/>
              </a:rPr>
              <a:t>, na konferencji Solvaya w Brukseli w 1911 roku. Na zdjęciu Maria siedzi przy stole, zaś </a:t>
            </a:r>
            <a:r>
              <a:rPr lang="pl-PL" sz="1600" i="1" dirty="0" err="1">
                <a:solidFill>
                  <a:schemeClr val="bg1"/>
                </a:solidFill>
                <a:latin typeface="Times New Roman" panose="02020603050405020304" pitchFamily="18" charset="0"/>
                <a:cs typeface="Times New Roman" panose="02020603050405020304" pitchFamily="18" charset="0"/>
              </a:rPr>
              <a:t>Langevin</a:t>
            </a:r>
            <a:r>
              <a:rPr lang="pl-PL" sz="1600" i="1" dirty="0">
                <a:solidFill>
                  <a:schemeClr val="bg1"/>
                </a:solidFill>
                <a:latin typeface="Times New Roman" panose="02020603050405020304" pitchFamily="18" charset="0"/>
                <a:cs typeface="Times New Roman" panose="02020603050405020304" pitchFamily="18" charset="0"/>
              </a:rPr>
              <a:t> stoi jako pierwszy z prawej, obok Alberta Einsteina. Fot. Benjamin </a:t>
            </a:r>
            <a:r>
              <a:rPr lang="pl-PL" sz="1600" i="1" dirty="0" err="1">
                <a:solidFill>
                  <a:schemeClr val="bg1"/>
                </a:solidFill>
                <a:latin typeface="Times New Roman" panose="02020603050405020304" pitchFamily="18" charset="0"/>
                <a:cs typeface="Times New Roman" panose="02020603050405020304" pitchFamily="18" charset="0"/>
              </a:rPr>
              <a:t>Couprie</a:t>
            </a:r>
            <a:r>
              <a:rPr lang="pl-PL" sz="1600" i="1" dirty="0">
                <a:solidFill>
                  <a:schemeClr val="bg1"/>
                </a:solidFill>
                <a:latin typeface="Times New Roman" panose="02020603050405020304" pitchFamily="18" charset="0"/>
                <a:cs typeface="Times New Roman" panose="02020603050405020304" pitchFamily="18" charset="0"/>
              </a:rPr>
              <a:t> / </a:t>
            </a:r>
            <a:r>
              <a:rPr lang="pl-PL" sz="1600" i="1" dirty="0" err="1">
                <a:solidFill>
                  <a:schemeClr val="bg1"/>
                </a:solidFill>
                <a:latin typeface="Times New Roman" panose="02020603050405020304" pitchFamily="18" charset="0"/>
                <a:cs typeface="Times New Roman" panose="02020603050405020304" pitchFamily="18" charset="0"/>
              </a:rPr>
              <a:t>Wikimedia</a:t>
            </a:r>
            <a:endParaRPr lang="pl-PL"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8930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arn(inVertic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10668000" cy="6858000"/>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CIEKAWOSTKA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pPr marL="0" indent="0">
              <a:lnSpc>
                <a:spcPct val="100000"/>
              </a:lnSpc>
              <a:buNone/>
            </a:pPr>
            <a:r>
              <a:rPr lang="pl-PL" sz="2200" dirty="0">
                <a:solidFill>
                  <a:schemeClr val="bg1"/>
                </a:solidFill>
                <a:latin typeface="Times New Roman" panose="02020603050405020304" pitchFamily="18" charset="0"/>
                <a:cs typeface="Times New Roman" panose="02020603050405020304" pitchFamily="18" charset="0"/>
              </a:rPr>
              <a:t>Podczas skandalu w związku z romansem Marii doszło do kilku pojedynków o jej cześć. Bronił jej redaktor gazety „Gil </a:t>
            </a:r>
            <a:r>
              <a:rPr lang="pl-PL" sz="2200" dirty="0" err="1">
                <a:solidFill>
                  <a:schemeClr val="bg1"/>
                </a:solidFill>
                <a:latin typeface="Times New Roman" panose="02020603050405020304" pitchFamily="18" charset="0"/>
                <a:cs typeface="Times New Roman" panose="02020603050405020304" pitchFamily="18" charset="0"/>
              </a:rPr>
              <a:t>Blas</a:t>
            </a:r>
            <a:r>
              <a:rPr lang="pl-PL" sz="2200" dirty="0">
                <a:solidFill>
                  <a:schemeClr val="bg1"/>
                </a:solidFill>
                <a:latin typeface="Times New Roman" panose="02020603050405020304" pitchFamily="18" charset="0"/>
                <a:cs typeface="Times New Roman" panose="02020603050405020304" pitchFamily="18" charset="0"/>
              </a:rPr>
              <a:t>”, który zmierzył się na szpady z dziennikarzem z „</a:t>
            </a:r>
            <a:r>
              <a:rPr lang="pl-PL" sz="2200" dirty="0" err="1">
                <a:solidFill>
                  <a:schemeClr val="bg1"/>
                </a:solidFill>
                <a:latin typeface="Times New Roman" panose="02020603050405020304" pitchFamily="18" charset="0"/>
                <a:cs typeface="Times New Roman" panose="02020603050405020304" pitchFamily="18" charset="0"/>
              </a:rPr>
              <a:t>L’Action</a:t>
            </a:r>
            <a:r>
              <a:rPr lang="pl-PL" sz="2200" dirty="0">
                <a:solidFill>
                  <a:schemeClr val="bg1"/>
                </a:solidFill>
                <a:latin typeface="Times New Roman" panose="02020603050405020304" pitchFamily="18" charset="0"/>
                <a:cs typeface="Times New Roman" panose="02020603050405020304" pitchFamily="18" charset="0"/>
              </a:rPr>
              <a:t> </a:t>
            </a:r>
            <a:r>
              <a:rPr lang="pl-PL" sz="2200" dirty="0" err="1">
                <a:solidFill>
                  <a:schemeClr val="bg1"/>
                </a:solidFill>
                <a:latin typeface="Times New Roman" panose="02020603050405020304" pitchFamily="18" charset="0"/>
                <a:cs typeface="Times New Roman" panose="02020603050405020304" pitchFamily="18" charset="0"/>
              </a:rPr>
              <a:t>Francaise</a:t>
            </a:r>
            <a:r>
              <a:rPr lang="pl-PL" sz="2200" dirty="0">
                <a:solidFill>
                  <a:schemeClr val="bg1"/>
                </a:solidFill>
                <a:latin typeface="Times New Roman" panose="02020603050405020304" pitchFamily="18" charset="0"/>
                <a:cs typeface="Times New Roman" panose="02020603050405020304" pitchFamily="18" charset="0"/>
              </a:rPr>
              <a:t>”. Z kolei </a:t>
            </a:r>
            <a:r>
              <a:rPr lang="pl-PL" sz="2200" dirty="0" err="1">
                <a:solidFill>
                  <a:schemeClr val="bg1"/>
                </a:solidFill>
                <a:latin typeface="Times New Roman" panose="02020603050405020304" pitchFamily="18" charset="0"/>
                <a:cs typeface="Times New Roman" panose="02020603050405020304" pitchFamily="18" charset="0"/>
              </a:rPr>
              <a:t>Gustave</a:t>
            </a:r>
            <a:r>
              <a:rPr lang="pl-PL" sz="2200" dirty="0">
                <a:solidFill>
                  <a:schemeClr val="bg1"/>
                </a:solidFill>
                <a:latin typeface="Times New Roman" panose="02020603050405020304" pitchFamily="18" charset="0"/>
                <a:cs typeface="Times New Roman" panose="02020603050405020304" pitchFamily="18" charset="0"/>
              </a:rPr>
              <a:t> Tery, naczelny „</a:t>
            </a:r>
            <a:r>
              <a:rPr lang="pl-PL" sz="2200" dirty="0" err="1">
                <a:solidFill>
                  <a:schemeClr val="bg1"/>
                </a:solidFill>
                <a:latin typeface="Times New Roman" panose="02020603050405020304" pitchFamily="18" charset="0"/>
                <a:cs typeface="Times New Roman" panose="02020603050405020304" pitchFamily="18" charset="0"/>
              </a:rPr>
              <a:t>L’Oeuvre</a:t>
            </a:r>
            <a:r>
              <a:rPr lang="pl-PL" sz="2200" dirty="0">
                <a:solidFill>
                  <a:schemeClr val="bg1"/>
                </a:solidFill>
                <a:latin typeface="Times New Roman" panose="02020603050405020304" pitchFamily="18" charset="0"/>
                <a:cs typeface="Times New Roman" panose="02020603050405020304" pitchFamily="18" charset="0"/>
              </a:rPr>
              <a:t>” rozpisujący się o upadku moralnym „cudzoziemki” i „złodziejki mężów”, wyzwał na pojedynek na szpady innego redaktora „Gil </a:t>
            </a:r>
            <a:r>
              <a:rPr lang="pl-PL" sz="2200" dirty="0" err="1">
                <a:solidFill>
                  <a:schemeClr val="bg1"/>
                </a:solidFill>
                <a:latin typeface="Times New Roman" panose="02020603050405020304" pitchFamily="18" charset="0"/>
                <a:cs typeface="Times New Roman" panose="02020603050405020304" pitchFamily="18" charset="0"/>
              </a:rPr>
              <a:t>Blas</a:t>
            </a:r>
            <a:r>
              <a:rPr lang="pl-PL" sz="2200" dirty="0">
                <a:solidFill>
                  <a:schemeClr val="bg1"/>
                </a:solidFill>
                <a:latin typeface="Times New Roman" panose="02020603050405020304" pitchFamily="18" charset="0"/>
                <a:cs typeface="Times New Roman" panose="02020603050405020304" pitchFamily="18" charset="0"/>
              </a:rPr>
              <a:t>”.</a:t>
            </a:r>
            <a:br>
              <a:rPr lang="pl-PL" sz="2200" dirty="0">
                <a:solidFill>
                  <a:schemeClr val="bg1"/>
                </a:solidFill>
                <a:latin typeface="Times New Roman" panose="02020603050405020304" pitchFamily="18" charset="0"/>
                <a:cs typeface="Times New Roman" panose="02020603050405020304" pitchFamily="18" charset="0"/>
              </a:rPr>
            </a:br>
            <a:r>
              <a:rPr lang="pl-PL" sz="2200" dirty="0">
                <a:solidFill>
                  <a:schemeClr val="bg1"/>
                </a:solidFill>
                <a:latin typeface="Times New Roman" panose="02020603050405020304" pitchFamily="18" charset="0"/>
                <a:cs typeface="Times New Roman" panose="02020603050405020304" pitchFamily="18" charset="0"/>
              </a:rPr>
              <a:t>Wreszcie sam Paul </a:t>
            </a:r>
            <a:r>
              <a:rPr lang="pl-PL" sz="2200" dirty="0" err="1">
                <a:solidFill>
                  <a:schemeClr val="bg1"/>
                </a:solidFill>
                <a:latin typeface="Times New Roman" panose="02020603050405020304" pitchFamily="18" charset="0"/>
                <a:cs typeface="Times New Roman" panose="02020603050405020304" pitchFamily="18" charset="0"/>
              </a:rPr>
              <a:t>Langevin</a:t>
            </a:r>
            <a:r>
              <a:rPr lang="pl-PL" sz="2200" dirty="0">
                <a:solidFill>
                  <a:schemeClr val="bg1"/>
                </a:solidFill>
                <a:latin typeface="Times New Roman" panose="02020603050405020304" pitchFamily="18" charset="0"/>
                <a:cs typeface="Times New Roman" panose="02020603050405020304" pitchFamily="18" charset="0"/>
              </a:rPr>
              <a:t> wyzwał </a:t>
            </a:r>
            <a:r>
              <a:rPr lang="pl-PL" sz="2200" dirty="0" err="1">
                <a:solidFill>
                  <a:schemeClr val="bg1"/>
                </a:solidFill>
                <a:latin typeface="Times New Roman" panose="02020603050405020304" pitchFamily="18" charset="0"/>
                <a:cs typeface="Times New Roman" panose="02020603050405020304" pitchFamily="18" charset="0"/>
              </a:rPr>
              <a:t>Tery’ego</a:t>
            </a:r>
            <a:r>
              <a:rPr lang="pl-PL" sz="2200" dirty="0">
                <a:solidFill>
                  <a:schemeClr val="bg1"/>
                </a:solidFill>
                <a:latin typeface="Times New Roman" panose="02020603050405020304" pitchFamily="18" charset="0"/>
                <a:cs typeface="Times New Roman" panose="02020603050405020304" pitchFamily="18" charset="0"/>
              </a:rPr>
              <a:t> na pojedynek na pistolety. Szczęśliwie zajście skończyło się tym, że żaden z nich nie oddał strzału.</a:t>
            </a:r>
          </a:p>
        </p:txBody>
      </p:sp>
    </p:spTree>
    <p:extLst>
      <p:ext uri="{BB962C8B-B14F-4D97-AF65-F5344CB8AC3E}">
        <p14:creationId xmlns:p14="http://schemas.microsoft.com/office/powerpoint/2010/main" val="37143567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Podejrzenia o pochodzenie żydowskie</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pPr marL="0" indent="0">
              <a:lnSpc>
                <a:spcPct val="100000"/>
              </a:lnSpc>
              <a:buNone/>
            </a:pPr>
            <a:r>
              <a:rPr lang="pl-PL" sz="2200" dirty="0">
                <a:latin typeface="Times New Roman" panose="02020603050405020304" pitchFamily="18" charset="0"/>
                <a:cs typeface="Times New Roman" panose="02020603050405020304" pitchFamily="18" charset="0"/>
              </a:rPr>
              <a:t>Maria była zdeklarowaną niewierzącą i pochodziła z Polski, dla większości Francuzów była utożsamiana z bliżej nieokreślonym terytorium pod berłem rosyjskiego cara, gdzie znaczny procent ludności stanowili Żydzi – snuto przypuszczenia, że jest Żydówką (co w tamtych czasach było w ksenofobicznych kręgach Francji uważane za mocno podejrzane – nie ucichły bowiem jeszcze resentymenty, które kilkanaście lat wcześniej doprowadziły do sprawy Dreyfusa), pomimo że w rzeczywistości pochodziła ze szlacheckiego polskiego rodu Dołęga-Skłodowskich, a w dzieciństwie została </a:t>
            </a:r>
            <a:r>
              <a:rPr lang="pl-PL" sz="2200" dirty="0" smtClean="0">
                <a:latin typeface="Times New Roman" panose="02020603050405020304" pitchFamily="18" charset="0"/>
                <a:cs typeface="Times New Roman" panose="02020603050405020304" pitchFamily="18" charset="0"/>
              </a:rPr>
              <a:t>ochrzczona</a:t>
            </a:r>
            <a:r>
              <a:rPr lang="pl-PL" sz="2200" dirty="0">
                <a:latin typeface="Times New Roman" panose="02020603050405020304" pitchFamily="18" charset="0"/>
                <a:cs typeface="Times New Roman" panose="02020603050405020304" pitchFamily="18" charset="0"/>
              </a:rPr>
              <a:t> </a:t>
            </a:r>
            <a:r>
              <a:rPr lang="pl-PL" sz="2200" dirty="0" smtClean="0">
                <a:latin typeface="Times New Roman" panose="02020603050405020304" pitchFamily="18" charset="0"/>
                <a:cs typeface="Times New Roman" panose="02020603050405020304" pitchFamily="18" charset="0"/>
              </a:rPr>
              <a:t>w </a:t>
            </a:r>
            <a:r>
              <a:rPr lang="pl-PL" sz="2200" dirty="0">
                <a:latin typeface="Times New Roman" panose="02020603050405020304" pitchFamily="18" charset="0"/>
                <a:cs typeface="Times New Roman" panose="02020603050405020304" pitchFamily="18" charset="0"/>
              </a:rPr>
              <a:t>wierze katolickiej. Domniemania paryskich brukowców oparte były na tym, że Maria Skłodowska-Curie nosiła po babce drugie imię Salomea, które w Polsce było popularnym imieniem chrześcijańskim, zaś we Francji kojarzyło się z </a:t>
            </a:r>
            <a:r>
              <a:rPr lang="pl-PL" sz="2200" dirty="0" err="1">
                <a:latin typeface="Times New Roman" panose="02020603050405020304" pitchFamily="18" charset="0"/>
                <a:cs typeface="Times New Roman" panose="02020603050405020304" pitchFamily="18" charset="0"/>
              </a:rPr>
              <a:t>Salomé</a:t>
            </a:r>
            <a:r>
              <a:rPr lang="pl-PL" sz="2200" dirty="0">
                <a:latin typeface="Times New Roman" panose="02020603050405020304" pitchFamily="18" charset="0"/>
                <a:cs typeface="Times New Roman" panose="02020603050405020304" pitchFamily="18" charset="0"/>
              </a:rPr>
              <a:t>, używanym przez Żydówki.</a:t>
            </a:r>
          </a:p>
        </p:txBody>
      </p:sp>
    </p:spTree>
    <p:extLst>
      <p:ext uri="{BB962C8B-B14F-4D97-AF65-F5344CB8AC3E}">
        <p14:creationId xmlns:p14="http://schemas.microsoft.com/office/powerpoint/2010/main" val="34534909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10668000" cy="6858000"/>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CIEKAWOSTKA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555802"/>
            <a:ext cx="10515600" cy="4351338"/>
          </a:xfrm>
        </p:spPr>
        <p:txBody>
          <a:bodyPr>
            <a:normAutofit/>
          </a:bodyPr>
          <a:lstStyle/>
          <a:p>
            <a:pPr marL="0" indent="0">
              <a:lnSpc>
                <a:spcPct val="100000"/>
              </a:lnSpc>
              <a:buNone/>
            </a:pPr>
            <a:r>
              <a:rPr lang="pl-PL" sz="2200" dirty="0">
                <a:solidFill>
                  <a:schemeClr val="bg1"/>
                </a:solidFill>
                <a:latin typeface="Times New Roman" panose="02020603050405020304" pitchFamily="18" charset="0"/>
                <a:cs typeface="Times New Roman" panose="02020603050405020304" pitchFamily="18" charset="0"/>
              </a:rPr>
              <a:t>Mimo złego stanu zdrowia i protestów, Maria Curie-Skłodowska sama dźwigała swój plecak i koc, tak jak i jej córka Irena. „Trudno, kto chce chodzić w góry, musi być odporny i samodzielny” – stanowczo odpierała pomoc w trakcie wyprawy na Zawrat i </a:t>
            </a:r>
            <a:r>
              <a:rPr lang="pl-PL" sz="2200" dirty="0" err="1">
                <a:solidFill>
                  <a:schemeClr val="bg1"/>
                </a:solidFill>
                <a:latin typeface="Times New Roman" panose="02020603050405020304" pitchFamily="18" charset="0"/>
                <a:cs typeface="Times New Roman" panose="02020603050405020304" pitchFamily="18" charset="0"/>
              </a:rPr>
              <a:t>Niewcyrki</a:t>
            </a:r>
            <a:r>
              <a:rPr lang="pl-PL" sz="2200" dirty="0">
                <a:solidFill>
                  <a:schemeClr val="bg1"/>
                </a:solidFill>
                <a:latin typeface="Times New Roman" panose="02020603050405020304" pitchFamily="18" charset="0"/>
                <a:cs typeface="Times New Roman" panose="02020603050405020304" pitchFamily="18" charset="0"/>
              </a:rPr>
              <a:t> </a:t>
            </a:r>
            <a:r>
              <a:rPr lang="pl-PL" sz="2200" dirty="0" smtClean="0">
                <a:solidFill>
                  <a:schemeClr val="bg1"/>
                </a:solidFill>
                <a:latin typeface="Times New Roman" panose="02020603050405020304" pitchFamily="18" charset="0"/>
                <a:cs typeface="Times New Roman" panose="02020603050405020304" pitchFamily="18" charset="0"/>
              </a:rPr>
              <a:t>we wrześniu 1911 roku.</a:t>
            </a:r>
            <a:endParaRPr lang="pl-PL" sz="2200" dirty="0">
              <a:solidFill>
                <a:schemeClr val="bg1"/>
              </a:solidFill>
              <a:latin typeface="Times New Roman" panose="02020603050405020304" pitchFamily="18" charset="0"/>
              <a:cs typeface="Times New Roman" panose="02020603050405020304" pitchFamily="18" charset="0"/>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868" y="2934347"/>
            <a:ext cx="3979020" cy="3653829"/>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741" y="2958567"/>
            <a:ext cx="3687221" cy="3629609"/>
          </a:xfrm>
          <a:prstGeom prst="rect">
            <a:avLst/>
          </a:prstGeom>
        </p:spPr>
      </p:pic>
    </p:spTree>
    <p:extLst>
      <p:ext uri="{BB962C8B-B14F-4D97-AF65-F5344CB8AC3E}">
        <p14:creationId xmlns:p14="http://schemas.microsoft.com/office/powerpoint/2010/main" val="6555280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Druga Nagroda Nobla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pPr marL="0" indent="0">
              <a:lnSpc>
                <a:spcPct val="100000"/>
              </a:lnSpc>
              <a:buNone/>
            </a:pPr>
            <a:r>
              <a:rPr lang="pl-PL" sz="2200" dirty="0">
                <a:latin typeface="Times New Roman" panose="02020603050405020304" pitchFamily="18" charset="0"/>
                <a:cs typeface="Times New Roman" panose="02020603050405020304" pitchFamily="18" charset="0"/>
              </a:rPr>
              <a:t>7 listopada 1911 Szwedzka Akademia Nauk przyznała Marii drugą, tym razem samodzielną Nagrodę Nobla z chemii za odkrycie polonu i </a:t>
            </a:r>
            <a:r>
              <a:rPr lang="pl-PL" sz="2200" dirty="0" smtClean="0">
                <a:latin typeface="Times New Roman" panose="02020603050405020304" pitchFamily="18" charset="0"/>
                <a:cs typeface="Times New Roman" panose="02020603050405020304" pitchFamily="18" charset="0"/>
              </a:rPr>
              <a:t>radu. </a:t>
            </a:r>
            <a:r>
              <a:rPr lang="pl-PL" sz="2200" dirty="0">
                <a:latin typeface="Times New Roman" panose="02020603050405020304" pitchFamily="18" charset="0"/>
                <a:cs typeface="Times New Roman" panose="02020603050405020304" pitchFamily="18" charset="0"/>
              </a:rPr>
              <a:t>Została pierwszym człowiekiem wyróżnionym tą nagrodą dwukrotnie i pierwszą kobietą laureatką Nobla w dziedzinie chemii.</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334" y="2872581"/>
            <a:ext cx="5770318" cy="3775555"/>
          </a:xfrm>
          <a:prstGeom prst="rect">
            <a:avLst/>
          </a:prstGeom>
        </p:spPr>
      </p:pic>
      <p:sp>
        <p:nvSpPr>
          <p:cNvPr id="5" name="pole tekstowe 4"/>
          <p:cNvSpPr txBox="1"/>
          <p:nvPr/>
        </p:nvSpPr>
        <p:spPr>
          <a:xfrm>
            <a:off x="3043002" y="3283031"/>
            <a:ext cx="1019332" cy="1477328"/>
          </a:xfrm>
          <a:prstGeom prst="rect">
            <a:avLst/>
          </a:prstGeom>
          <a:noFill/>
        </p:spPr>
        <p:txBody>
          <a:bodyPr wrap="square" rtlCol="0">
            <a:spAutoFit/>
          </a:bodyPr>
          <a:lstStyle/>
          <a:p>
            <a:pPr algn="r"/>
            <a:r>
              <a:rPr lang="pl-PL" dirty="0">
                <a:latin typeface="Times New Roman" panose="02020603050405020304" pitchFamily="18" charset="0"/>
                <a:cs typeface="Times New Roman" panose="02020603050405020304" pitchFamily="18" charset="0"/>
              </a:rPr>
              <a:t>Dyplom Nagrody Nobla z 1911 roku</a:t>
            </a:r>
          </a:p>
        </p:txBody>
      </p:sp>
    </p:spTree>
    <p:extLst>
      <p:ext uri="{BB962C8B-B14F-4D97-AF65-F5344CB8AC3E}">
        <p14:creationId xmlns:p14="http://schemas.microsoft.com/office/powerpoint/2010/main" val="37525085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Instytut Radowy</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573968"/>
            <a:ext cx="10515600" cy="1240982"/>
          </a:xfrm>
        </p:spPr>
        <p:txBody>
          <a:bodyPr>
            <a:normAutofit/>
          </a:bodyPr>
          <a:lstStyle/>
          <a:p>
            <a:pPr marL="0" indent="0">
              <a:lnSpc>
                <a:spcPct val="110000"/>
              </a:lnSpc>
              <a:buNone/>
            </a:pPr>
            <a:r>
              <a:rPr lang="pl-PL" sz="2200" dirty="0">
                <a:latin typeface="Times New Roman" panose="02020603050405020304" pitchFamily="18" charset="0"/>
                <a:cs typeface="Times New Roman" panose="02020603050405020304" pitchFamily="18" charset="0"/>
              </a:rPr>
              <a:t>Po otrzymaniu drugiej Nagrody Nobla, Maria przekonała rząd Francji do przeznaczenia środków na budowę prywatnego Instytutu Radowego – </a:t>
            </a:r>
            <a:r>
              <a:rPr lang="pl-PL" sz="2200" i="1" dirty="0">
                <a:latin typeface="Times New Roman" panose="02020603050405020304" pitchFamily="18" charset="0"/>
                <a:cs typeface="Times New Roman" panose="02020603050405020304" pitchFamily="18" charset="0"/>
              </a:rPr>
              <a:t>Institut </a:t>
            </a:r>
            <a:r>
              <a:rPr lang="pl-PL" sz="2200" i="1" dirty="0" err="1">
                <a:latin typeface="Times New Roman" panose="02020603050405020304" pitchFamily="18" charset="0"/>
                <a:cs typeface="Times New Roman" panose="02020603050405020304" pitchFamily="18" charset="0"/>
              </a:rPr>
              <a:t>du</a:t>
            </a:r>
            <a:r>
              <a:rPr lang="pl-PL" sz="2200" i="1" dirty="0">
                <a:latin typeface="Times New Roman" panose="02020603050405020304" pitchFamily="18" charset="0"/>
                <a:cs typeface="Times New Roman" panose="02020603050405020304" pitchFamily="18" charset="0"/>
              </a:rPr>
              <a:t> Radium</a:t>
            </a:r>
            <a:r>
              <a:rPr lang="pl-PL" sz="2200" dirty="0">
                <a:latin typeface="Times New Roman" panose="02020603050405020304" pitchFamily="18" charset="0"/>
                <a:cs typeface="Times New Roman" panose="02020603050405020304" pitchFamily="18" charset="0"/>
              </a:rPr>
              <a:t> (obecnie </a:t>
            </a:r>
            <a:r>
              <a:rPr lang="pl-PL" sz="2200" i="1" dirty="0">
                <a:latin typeface="Times New Roman" panose="02020603050405020304" pitchFamily="18" charset="0"/>
                <a:cs typeface="Times New Roman" panose="02020603050405020304" pitchFamily="18" charset="0"/>
              </a:rPr>
              <a:t>Institut Curie</a:t>
            </a:r>
            <a:r>
              <a:rPr lang="pl-PL" sz="2200" dirty="0" smtClean="0">
                <a:latin typeface="Times New Roman" panose="02020603050405020304" pitchFamily="18" charset="0"/>
                <a:cs typeface="Times New Roman" panose="02020603050405020304" pitchFamily="18" charset="0"/>
              </a:rPr>
              <a:t>), </a:t>
            </a:r>
            <a:r>
              <a:rPr lang="pl-PL" sz="2200" dirty="0">
                <a:latin typeface="Times New Roman" panose="02020603050405020304" pitchFamily="18" charset="0"/>
                <a:cs typeface="Times New Roman" panose="02020603050405020304" pitchFamily="18" charset="0"/>
              </a:rPr>
              <a:t>który został wzniesiony w 1914 i w którym prowadzono badania z zakresu chemii, </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343" y="2882418"/>
            <a:ext cx="6326599" cy="3534413"/>
          </a:xfrm>
          <a:prstGeom prst="rect">
            <a:avLst/>
          </a:prstGeom>
        </p:spPr>
      </p:pic>
      <p:sp>
        <p:nvSpPr>
          <p:cNvPr id="7" name="pole tekstowe 6"/>
          <p:cNvSpPr txBox="1"/>
          <p:nvPr/>
        </p:nvSpPr>
        <p:spPr>
          <a:xfrm>
            <a:off x="838200" y="2661957"/>
            <a:ext cx="4137286" cy="3754874"/>
          </a:xfrm>
          <a:prstGeom prst="rect">
            <a:avLst/>
          </a:prstGeom>
          <a:noFill/>
        </p:spPr>
        <p:txBody>
          <a:bodyPr wrap="square" rtlCol="0">
            <a:spAutoFit/>
          </a:bodyPr>
          <a:lstStyle/>
          <a:p>
            <a:r>
              <a:rPr lang="pl-PL" sz="2200" dirty="0">
                <a:latin typeface="Times New Roman" panose="02020603050405020304" pitchFamily="18" charset="0"/>
                <a:cs typeface="Times New Roman" panose="02020603050405020304" pitchFamily="18" charset="0"/>
              </a:rPr>
              <a:t>fizyki i medycyny. Instytut ten stał się kuźnią noblistów – wyszło z niego jeszcze czworo laureatów nagrody Nobla, w tym córka Marii Skłodowskiej-Curie, </a:t>
            </a:r>
            <a:r>
              <a:rPr lang="pl-PL" sz="2200" dirty="0" err="1">
                <a:latin typeface="Times New Roman" panose="02020603050405020304" pitchFamily="18" charset="0"/>
                <a:cs typeface="Times New Roman" panose="02020603050405020304" pitchFamily="18" charset="0"/>
              </a:rPr>
              <a:t>Irène</a:t>
            </a:r>
            <a:r>
              <a:rPr lang="pl-PL" sz="2200" dirty="0">
                <a:latin typeface="Times New Roman" panose="02020603050405020304" pitchFamily="18" charset="0"/>
                <a:cs typeface="Times New Roman" panose="02020603050405020304" pitchFamily="18" charset="0"/>
              </a:rPr>
              <a:t>, i zięć </a:t>
            </a:r>
            <a:r>
              <a:rPr lang="pl-PL" sz="2200" dirty="0" err="1">
                <a:latin typeface="Times New Roman" panose="02020603050405020304" pitchFamily="18" charset="0"/>
                <a:cs typeface="Times New Roman" panose="02020603050405020304" pitchFamily="18" charset="0"/>
              </a:rPr>
              <a:t>Frédéric</a:t>
            </a:r>
            <a:r>
              <a:rPr lang="pl-PL" sz="2200" dirty="0">
                <a:latin typeface="Times New Roman" panose="02020603050405020304" pitchFamily="18" charset="0"/>
                <a:cs typeface="Times New Roman" panose="02020603050405020304" pitchFamily="18" charset="0"/>
              </a:rPr>
              <a:t> Joliot-Curie. W Instytucie prowadzono podstawowe prace i badania nad promieniotwórczością i radioizotopami.</a:t>
            </a:r>
          </a:p>
          <a:p>
            <a:endParaRPr lang="pl-PL" dirty="0"/>
          </a:p>
        </p:txBody>
      </p:sp>
      <p:sp>
        <p:nvSpPr>
          <p:cNvPr id="8" name="pole tekstowe 7"/>
          <p:cNvSpPr txBox="1"/>
          <p:nvPr/>
        </p:nvSpPr>
        <p:spPr>
          <a:xfrm>
            <a:off x="5001343" y="6416831"/>
            <a:ext cx="6326599" cy="369332"/>
          </a:xfrm>
          <a:prstGeom prst="rect">
            <a:avLst/>
          </a:prstGeom>
          <a:noFill/>
        </p:spPr>
        <p:txBody>
          <a:bodyPr wrap="square" rtlCol="0">
            <a:spAutoFit/>
          </a:bodyPr>
          <a:lstStyle/>
          <a:p>
            <a:pPr algn="ctr"/>
            <a:r>
              <a:rPr lang="pl-PL" dirty="0" smtClean="0">
                <a:latin typeface="Times New Roman" panose="02020603050405020304" pitchFamily="18" charset="0"/>
                <a:cs typeface="Times New Roman" panose="02020603050405020304" pitchFamily="18" charset="0"/>
              </a:rPr>
              <a:t>Budynek Instytutu Radowego</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0700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10668000" cy="6858000"/>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CIEKAWOSTKA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pPr marL="0" indent="0">
              <a:lnSpc>
                <a:spcPct val="100000"/>
              </a:lnSpc>
              <a:buNone/>
            </a:pPr>
            <a:r>
              <a:rPr lang="pl-PL" sz="2200" dirty="0">
                <a:solidFill>
                  <a:schemeClr val="bg1"/>
                </a:solidFill>
                <a:latin typeface="Times New Roman" panose="02020603050405020304" pitchFamily="18" charset="0"/>
                <a:cs typeface="Times New Roman" panose="02020603050405020304" pitchFamily="18" charset="0"/>
              </a:rPr>
              <a:t>W 1912 roku przybyła do Paryża delegacja Towarzystwa Naukowego Warszawskiego na czele z Henrykiem Sienkiewiczem, wówczas już noblistą w dziedzinie literatury. Jej uczestnicy prosili Marię, by wróciła do Polski. Nie zdecydowała się na to ze względu na stan zdrowia i zaangażowanie w budowę Instytutu Radowego w Paryżu. Decyzję odłożyła na później, ale na przeszkodzie tym planom stanął wybuch pierwszej wojny światowej.</a:t>
            </a:r>
          </a:p>
        </p:txBody>
      </p:sp>
    </p:spTree>
    <p:extLst>
      <p:ext uri="{BB962C8B-B14F-4D97-AF65-F5344CB8AC3E}">
        <p14:creationId xmlns:p14="http://schemas.microsoft.com/office/powerpoint/2010/main" val="28236208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470" y="366896"/>
            <a:ext cx="5951330" cy="3879615"/>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I Wojna Światowa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5819" y="1690688"/>
            <a:ext cx="5077918" cy="5111646"/>
          </a:xfrm>
        </p:spPr>
        <p:txBody>
          <a:bodyPr>
            <a:normAutofit lnSpcReduction="10000"/>
          </a:bodyPr>
          <a:lstStyle/>
          <a:p>
            <a:pPr marL="0" indent="0">
              <a:lnSpc>
                <a:spcPct val="100000"/>
              </a:lnSpc>
              <a:spcAft>
                <a:spcPts val="50"/>
              </a:spcAft>
              <a:buNone/>
            </a:pPr>
            <a:r>
              <a:rPr lang="pl-PL" sz="2000" dirty="0">
                <a:latin typeface="Times New Roman" panose="02020603050405020304" pitchFamily="18" charset="0"/>
                <a:cs typeface="Times New Roman" panose="02020603050405020304" pitchFamily="18" charset="0"/>
              </a:rPr>
              <a:t>Gdy 1 sierpnia 1914 wybuchła I wojna światowa, siedemnastoletnia </a:t>
            </a:r>
            <a:r>
              <a:rPr lang="pl-PL" sz="2000" dirty="0" err="1">
                <a:latin typeface="Times New Roman" panose="02020603050405020304" pitchFamily="18" charset="0"/>
                <a:cs typeface="Times New Roman" panose="02020603050405020304" pitchFamily="18" charset="0"/>
              </a:rPr>
              <a:t>Irène</a:t>
            </a:r>
            <a:r>
              <a:rPr lang="pl-PL" sz="2000" dirty="0">
                <a:latin typeface="Times New Roman" panose="02020603050405020304" pitchFamily="18" charset="0"/>
                <a:cs typeface="Times New Roman" panose="02020603050405020304" pitchFamily="18" charset="0"/>
              </a:rPr>
              <a:t> i dziesięcioletnia </a:t>
            </a:r>
            <a:r>
              <a:rPr lang="pl-PL" sz="2000" dirty="0" err="1">
                <a:latin typeface="Times New Roman" panose="02020603050405020304" pitchFamily="18" charset="0"/>
                <a:cs typeface="Times New Roman" panose="02020603050405020304" pitchFamily="18" charset="0"/>
              </a:rPr>
              <a:t>Ève</a:t>
            </a:r>
            <a:r>
              <a:rPr lang="pl-PL" sz="2000" dirty="0">
                <a:latin typeface="Times New Roman" panose="02020603050405020304" pitchFamily="18" charset="0"/>
                <a:cs typeface="Times New Roman" panose="02020603050405020304" pitchFamily="18" charset="0"/>
              </a:rPr>
              <a:t> przebywały z dala od Paryża i matki. Były na wakacjach w </a:t>
            </a:r>
            <a:r>
              <a:rPr lang="pl-PL" sz="2000" dirty="0" err="1">
                <a:latin typeface="Times New Roman" panose="02020603050405020304" pitchFamily="18" charset="0"/>
                <a:cs typeface="Times New Roman" panose="02020603050405020304" pitchFamily="18" charset="0"/>
              </a:rPr>
              <a:t>l’Arcouest</a:t>
            </a:r>
            <a:r>
              <a:rPr lang="pl-PL" sz="2000" dirty="0">
                <a:latin typeface="Times New Roman" panose="02020603050405020304" pitchFamily="18" charset="0"/>
                <a:cs typeface="Times New Roman" panose="02020603050405020304" pitchFamily="18" charset="0"/>
              </a:rPr>
              <a:t> pod opieką przyjaciół Marii. Maria Skłodowska-Curie pozostała w Paryżu, by strzec Instytutu Radowego i próbki radu. Rząd ogłosił, że rad znajdujący się w Instytucie Radowym stanowi dobro narodowe i należy go ochronić. Uczona wywiozła rad na czas wojny do </a:t>
            </a:r>
            <a:r>
              <a:rPr lang="pl-PL" sz="2000" dirty="0" smtClean="0">
                <a:latin typeface="Times New Roman" panose="02020603050405020304" pitchFamily="18" charset="0"/>
                <a:cs typeface="Times New Roman" panose="02020603050405020304" pitchFamily="18" charset="0"/>
              </a:rPr>
              <a:t>Bordeaux. </a:t>
            </a:r>
            <a:r>
              <a:rPr lang="pl-PL" sz="2000" dirty="0">
                <a:latin typeface="Times New Roman" panose="02020603050405020304" pitchFamily="18" charset="0"/>
                <a:cs typeface="Times New Roman" panose="02020603050405020304" pitchFamily="18" charset="0"/>
              </a:rPr>
              <a:t>Maria nie mogąc służyć Polsce, postanowiła służyć Francji. Zebrała aparaty rentgenowskie z paryskich pracowni i zorganizowała specjalne samochody z aparaturą, tzw. „małe Curie”. Były to pionierskie działania z zakresu diagnostyki zdrowia. </a:t>
            </a:r>
            <a:endParaRPr lang="pl-PL" sz="2000" dirty="0"/>
          </a:p>
        </p:txBody>
      </p:sp>
      <p:sp>
        <p:nvSpPr>
          <p:cNvPr id="5" name="pole tekstowe 4"/>
          <p:cNvSpPr txBox="1"/>
          <p:nvPr/>
        </p:nvSpPr>
        <p:spPr>
          <a:xfrm>
            <a:off x="5846281" y="3693031"/>
            <a:ext cx="5821180" cy="3164969"/>
          </a:xfrm>
          <a:prstGeom prst="rect">
            <a:avLst/>
          </a:prstGeom>
          <a:noFill/>
        </p:spPr>
        <p:txBody>
          <a:bodyPr wrap="square" rtlCol="0">
            <a:spAutoFit/>
          </a:bodyPr>
          <a:lstStyle/>
          <a:p>
            <a:pPr>
              <a:spcAft>
                <a:spcPts val="50"/>
              </a:spcAft>
            </a:pPr>
            <a:r>
              <a:rPr lang="pl-PL" sz="2000" dirty="0" smtClean="0">
                <a:latin typeface="Times New Roman" panose="02020603050405020304" pitchFamily="18" charset="0"/>
                <a:cs typeface="Times New Roman" panose="02020603050405020304" pitchFamily="18" charset="0"/>
              </a:rPr>
              <a:t>Dzięki </a:t>
            </a:r>
            <a:r>
              <a:rPr lang="pl-PL" sz="2000" dirty="0">
                <a:latin typeface="Times New Roman" panose="02020603050405020304" pitchFamily="18" charset="0"/>
                <a:cs typeface="Times New Roman" panose="02020603050405020304" pitchFamily="18" charset="0"/>
              </a:rPr>
              <a:t>jej pracy i wytrwałości można było wykonywać zdjęcia rentgenowskie w polowych warunkach. Marii towarzyszyli lekarze wojskowi i </a:t>
            </a:r>
            <a:r>
              <a:rPr lang="pl-PL" sz="2000" dirty="0" err="1">
                <a:latin typeface="Times New Roman" panose="02020603050405020304" pitchFamily="18" charset="0"/>
                <a:cs typeface="Times New Roman" panose="02020603050405020304" pitchFamily="18" charset="0"/>
              </a:rPr>
              <a:t>Irène</a:t>
            </a:r>
            <a:r>
              <a:rPr lang="pl-PL" sz="2000" dirty="0">
                <a:latin typeface="Times New Roman" panose="02020603050405020304" pitchFamily="18" charset="0"/>
                <a:cs typeface="Times New Roman" panose="02020603050405020304" pitchFamily="18" charset="0"/>
              </a:rPr>
              <a:t>, która razem z matką szkoliła techników radiologów. Ta działalność uratowała wielu żołnierzy od pewnej śmierci. Była także członkinią Szwajcarskiego Komitetu Generalnego Pomocy Ofiarom Wojny w Polsce.</a:t>
            </a:r>
          </a:p>
          <a:p>
            <a:pPr>
              <a:spcAft>
                <a:spcPts val="50"/>
              </a:spcAft>
            </a:pPr>
            <a:r>
              <a:rPr lang="pl-PL" sz="2000" dirty="0">
                <a:latin typeface="Times New Roman" panose="02020603050405020304" pitchFamily="18" charset="0"/>
                <a:cs typeface="Times New Roman" panose="02020603050405020304" pitchFamily="18" charset="0"/>
              </a:rPr>
              <a:t>W lipcu 1916, jako jedna z pierwszych kobiet, uzyskała prawo jazdy, by móc prowadzić samochód.</a:t>
            </a:r>
          </a:p>
          <a:p>
            <a:endParaRPr lang="pl-PL" dirty="0"/>
          </a:p>
        </p:txBody>
      </p:sp>
    </p:spTree>
    <p:extLst>
      <p:ext uri="{BB962C8B-B14F-4D97-AF65-F5344CB8AC3E}">
        <p14:creationId xmlns:p14="http://schemas.microsoft.com/office/powerpoint/2010/main" val="31393912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Narodziny</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fontScale="77500" lnSpcReduction="20000"/>
          </a:bodyPr>
          <a:lstStyle/>
          <a:p>
            <a:pPr marL="0" indent="0">
              <a:lnSpc>
                <a:spcPct val="120000"/>
              </a:lnSpc>
              <a:spcAft>
                <a:spcPts val="5400"/>
              </a:spcAft>
              <a:buNone/>
            </a:pPr>
            <a:r>
              <a:rPr lang="pl-PL" dirty="0">
                <a:latin typeface="Times New Roman" panose="02020603050405020304" pitchFamily="18" charset="0"/>
                <a:cs typeface="Times New Roman" panose="02020603050405020304" pitchFamily="18" charset="0"/>
              </a:rPr>
              <a:t>Maria Skłodowska urodziła się w Warszawie (wtedy znajdującej się w Królestwie Polskim, będącym częścią Imperium Rosyjskiego) jako piąte i ostatnie dziecko w rodzinie nauczycielskiej, wywodzącej się z drobnej szlachty. Jej ojciec Władysław, pochodził z rodziny, która miała prawo do posługiwania się herbem Dołęga, zaś matka z rodziny z herbem </a:t>
            </a:r>
            <a:r>
              <a:rPr lang="pl-PL" dirty="0" smtClean="0">
                <a:latin typeface="Times New Roman" panose="02020603050405020304" pitchFamily="18" charset="0"/>
                <a:cs typeface="Times New Roman" panose="02020603050405020304" pitchFamily="18" charset="0"/>
              </a:rPr>
              <a:t>Topór. </a:t>
            </a:r>
            <a:r>
              <a:rPr lang="pl-PL" dirty="0">
                <a:latin typeface="Times New Roman" panose="02020603050405020304" pitchFamily="18" charset="0"/>
                <a:cs typeface="Times New Roman" panose="02020603050405020304" pitchFamily="18" charset="0"/>
              </a:rPr>
              <a:t>Dziadek Józef Skłodowski był szanowanym lubelskim pedagogiem. Ojciec Władysław Skłodowski był nauczycielem matematyki i fizyki oraz dyrektorem kolejno dwóch warszawskich gimnazjów męskich, zmuszony przez władze carskie prowadził również w domu stancję dla chłopców. Matka Bronisława Boguska, była przełożoną warszawskiej pensji dla dziewcząt z dobrych domów. Oboje rodzice wychowywali swoje dzieci w duchu głębokiego patriotyzmu. Rodzeństwem Marii byli: Zofia (1861–1876), Józef (1863–1937) – znany warszawski lekarz, Bronisława (1865–1939) – lekarka i działaczka społeczna i Helena (1866–1961) – nauczycielka.</a:t>
            </a:r>
          </a:p>
        </p:txBody>
      </p:sp>
    </p:spTree>
    <p:extLst>
      <p:ext uri="{BB962C8B-B14F-4D97-AF65-F5344CB8AC3E}">
        <p14:creationId xmlns:p14="http://schemas.microsoft.com/office/powerpoint/2010/main" val="28283011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Dwudziestolecie międzywojenne</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469035"/>
            <a:ext cx="10515600" cy="5021705"/>
          </a:xfrm>
        </p:spPr>
        <p:txBody>
          <a:bodyPr>
            <a:normAutofit fontScale="55000" lnSpcReduction="20000"/>
          </a:bodyPr>
          <a:lstStyle/>
          <a:p>
            <a:pPr marL="0" indent="0">
              <a:lnSpc>
                <a:spcPct val="120000"/>
              </a:lnSpc>
              <a:buNone/>
            </a:pPr>
            <a:r>
              <a:rPr lang="pl-PL" sz="3800" dirty="0">
                <a:latin typeface="Times New Roman" panose="02020603050405020304" pitchFamily="18" charset="0"/>
                <a:cs typeface="Times New Roman" panose="02020603050405020304" pitchFamily="18" charset="0"/>
              </a:rPr>
              <a:t>W maju 1921, dzięki amerykańskiej dziennikarce Marii </a:t>
            </a:r>
            <a:r>
              <a:rPr lang="pl-PL" sz="3800" dirty="0" err="1">
                <a:latin typeface="Times New Roman" panose="02020603050405020304" pitchFamily="18" charset="0"/>
                <a:cs typeface="Times New Roman" panose="02020603050405020304" pitchFamily="18" charset="0"/>
              </a:rPr>
              <a:t>Meloney</a:t>
            </a:r>
            <a:r>
              <a:rPr lang="pl-PL" sz="3800" dirty="0">
                <a:latin typeface="Times New Roman" panose="02020603050405020304" pitchFamily="18" charset="0"/>
                <a:cs typeface="Times New Roman" panose="02020603050405020304" pitchFamily="18" charset="0"/>
              </a:rPr>
              <a:t>, Maria wraz z córkami wyruszyła w podróż do Stanów Zjednoczonych, gdzie dzięki zbiórce pieniędzy wśród Polonii amerykańskiej oraz amerykańskich milionerów otrzymała pieniądze na zakup grama radu do Instytutu Radowego. Oprócz wymarzonego grama radu Maria dostała dodatkową gotówkę na wyposażenie laboratorium. Kluczyk do szkatułki z cennym radem wręczył Marii prezydent USA Warren </a:t>
            </a:r>
            <a:r>
              <a:rPr lang="pl-PL" sz="3800" dirty="0" smtClean="0">
                <a:latin typeface="Times New Roman" panose="02020603050405020304" pitchFamily="18" charset="0"/>
                <a:cs typeface="Times New Roman" panose="02020603050405020304" pitchFamily="18" charset="0"/>
              </a:rPr>
              <a:t>Harding.</a:t>
            </a:r>
            <a:endParaRPr lang="pl-PL" sz="3800" dirty="0">
              <a:latin typeface="Times New Roman" panose="02020603050405020304" pitchFamily="18" charset="0"/>
              <a:cs typeface="Times New Roman" panose="02020603050405020304" pitchFamily="18" charset="0"/>
            </a:endParaRPr>
          </a:p>
          <a:p>
            <a:pPr marL="0" indent="0">
              <a:lnSpc>
                <a:spcPct val="120000"/>
              </a:lnSpc>
              <a:buNone/>
            </a:pPr>
            <a:r>
              <a:rPr lang="pl-PL" sz="3800" dirty="0">
                <a:latin typeface="Times New Roman" panose="02020603050405020304" pitchFamily="18" charset="0"/>
                <a:cs typeface="Times New Roman" panose="02020603050405020304" pitchFamily="18" charset="0"/>
              </a:rPr>
              <a:t>W 1926 </a:t>
            </a:r>
            <a:r>
              <a:rPr lang="pl-PL" sz="3800" dirty="0" err="1">
                <a:latin typeface="Times New Roman" panose="02020603050405020304" pitchFamily="18" charset="0"/>
                <a:cs typeface="Times New Roman" panose="02020603050405020304" pitchFamily="18" charset="0"/>
              </a:rPr>
              <a:t>Irène</a:t>
            </a:r>
            <a:r>
              <a:rPr lang="pl-PL" sz="3800" dirty="0">
                <a:latin typeface="Times New Roman" panose="02020603050405020304" pitchFamily="18" charset="0"/>
                <a:cs typeface="Times New Roman" panose="02020603050405020304" pitchFamily="18" charset="0"/>
              </a:rPr>
              <a:t> poślubiła </a:t>
            </a:r>
            <a:r>
              <a:rPr lang="pl-PL" sz="3800" dirty="0" err="1">
                <a:latin typeface="Times New Roman" panose="02020603050405020304" pitchFamily="18" charset="0"/>
                <a:cs typeface="Times New Roman" panose="02020603050405020304" pitchFamily="18" charset="0"/>
              </a:rPr>
              <a:t>Frédérica</a:t>
            </a:r>
            <a:r>
              <a:rPr lang="pl-PL" sz="3800" dirty="0">
                <a:latin typeface="Times New Roman" panose="02020603050405020304" pitchFamily="18" charset="0"/>
                <a:cs typeface="Times New Roman" panose="02020603050405020304" pitchFamily="18" charset="0"/>
              </a:rPr>
              <a:t> Joliot. Małżeństwo Joliot-Curie dokonało w 1934 wielkiego odkrycia – sztucznej radioaktywności, za co w 1935 otrzymali Nagrodę Nobla z chemii. Pod koniec lat dwudziestych zdrowie Marii Skłodowskiej-Curie zaczęło się coraz bardziej pogarszać. Maria zaczęła tracić słuch i </a:t>
            </a:r>
            <a:r>
              <a:rPr lang="pl-PL" sz="3800" dirty="0" smtClean="0">
                <a:latin typeface="Times New Roman" panose="02020603050405020304" pitchFamily="18" charset="0"/>
                <a:cs typeface="Times New Roman" panose="02020603050405020304" pitchFamily="18" charset="0"/>
              </a:rPr>
              <a:t>wzrok. </a:t>
            </a:r>
            <a:r>
              <a:rPr lang="pl-PL" sz="3800" dirty="0">
                <a:latin typeface="Times New Roman" panose="02020603050405020304" pitchFamily="18" charset="0"/>
                <a:cs typeface="Times New Roman" panose="02020603050405020304" pitchFamily="18" charset="0"/>
              </a:rPr>
              <a:t>W 1929 Maria </a:t>
            </a:r>
            <a:r>
              <a:rPr lang="pl-PL" sz="3800" dirty="0" err="1">
                <a:latin typeface="Times New Roman" panose="02020603050405020304" pitchFamily="18" charset="0"/>
                <a:cs typeface="Times New Roman" panose="02020603050405020304" pitchFamily="18" charset="0"/>
              </a:rPr>
              <a:t>Meloney</a:t>
            </a:r>
            <a:r>
              <a:rPr lang="pl-PL" sz="3800" dirty="0">
                <a:latin typeface="Times New Roman" panose="02020603050405020304" pitchFamily="18" charset="0"/>
                <a:cs typeface="Times New Roman" panose="02020603050405020304" pitchFamily="18" charset="0"/>
              </a:rPr>
              <a:t> zaprosiła Marię Curie jeszcze raz do Stanów Zjednoczonych. Tym razem za zebrane pieniądze Maria kupiła gram radu dla Instytutu Radowego w Warszawie (obecnie Narodowy Instytut Onkologii im. Marii Skłodowskiej-Curie – Państwowy </a:t>
            </a:r>
            <a:r>
              <a:rPr lang="pl-PL" sz="3800" dirty="0" smtClean="0">
                <a:latin typeface="Times New Roman" panose="02020603050405020304" pitchFamily="18" charset="0"/>
                <a:cs typeface="Times New Roman" panose="02020603050405020304" pitchFamily="18" charset="0"/>
              </a:rPr>
              <a:t>Instytut </a:t>
            </a:r>
            <a:r>
              <a:rPr lang="pl-PL" sz="3800" dirty="0">
                <a:latin typeface="Times New Roman" panose="02020603050405020304" pitchFamily="18" charset="0"/>
                <a:cs typeface="Times New Roman" panose="02020603050405020304" pitchFamily="18" charset="0"/>
              </a:rPr>
              <a:t>Badawczy w Warszawie). Kluczyk do szkatułki z radem wręczył tym razem prezydent USA Herbert </a:t>
            </a:r>
            <a:r>
              <a:rPr lang="pl-PL" sz="3800" dirty="0" smtClean="0">
                <a:latin typeface="Times New Roman" panose="02020603050405020304" pitchFamily="18" charset="0"/>
                <a:cs typeface="Times New Roman" panose="02020603050405020304" pitchFamily="18" charset="0"/>
              </a:rPr>
              <a:t>Hoover. </a:t>
            </a:r>
            <a:r>
              <a:rPr lang="pl-PL" sz="3800" dirty="0">
                <a:latin typeface="Times New Roman" panose="02020603050405020304" pitchFamily="18" charset="0"/>
                <a:cs typeface="Times New Roman" panose="02020603050405020304" pitchFamily="18" charset="0"/>
              </a:rPr>
              <a:t>Maria przekazała bezcenny dar swojej siostrze Bronisławie. Szpital został otwarty przez obie siostry w maju </a:t>
            </a:r>
            <a:r>
              <a:rPr lang="pl-PL" sz="3800" dirty="0" smtClean="0">
                <a:latin typeface="Times New Roman" panose="02020603050405020304" pitchFamily="18" charset="0"/>
                <a:cs typeface="Times New Roman" panose="02020603050405020304" pitchFamily="18" charset="0"/>
              </a:rPr>
              <a:t>1932.</a:t>
            </a:r>
            <a:endParaRPr lang="pl-PL" sz="3800" dirty="0">
              <a:latin typeface="Times New Roman" panose="02020603050405020304" pitchFamily="18"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8423227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10668000" cy="6858000"/>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CIEKAWOSTKA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pPr marL="0" indent="0">
              <a:lnSpc>
                <a:spcPct val="100000"/>
              </a:lnSpc>
              <a:buNone/>
            </a:pPr>
            <a:r>
              <a:rPr lang="pl-PL" sz="2200" dirty="0" smtClean="0">
                <a:solidFill>
                  <a:schemeClr val="bg1"/>
                </a:solidFill>
                <a:latin typeface="Times New Roman" panose="02020603050405020304" pitchFamily="18" charset="0"/>
                <a:cs typeface="Times New Roman" panose="02020603050405020304" pitchFamily="18" charset="0"/>
              </a:rPr>
              <a:t>Wśród </a:t>
            </a:r>
            <a:r>
              <a:rPr lang="pl-PL" sz="2200" dirty="0">
                <a:solidFill>
                  <a:schemeClr val="bg1"/>
                </a:solidFill>
                <a:latin typeface="Times New Roman" panose="02020603050405020304" pitchFamily="18" charset="0"/>
                <a:cs typeface="Times New Roman" panose="02020603050405020304" pitchFamily="18" charset="0"/>
              </a:rPr>
              <a:t>przyjaciół Marii było pięciu prezydentów: Stanisław Wojciechowski i Ignacy Mościcki, Warren Harding i Herbert Hoover (prezydenci USA) oraz prezydent Czechosłowacji </a:t>
            </a:r>
            <a:r>
              <a:rPr lang="pl-PL" sz="2200" dirty="0" err="1">
                <a:solidFill>
                  <a:schemeClr val="bg1"/>
                </a:solidFill>
                <a:latin typeface="Times New Roman" panose="02020603050405020304" pitchFamily="18" charset="0"/>
                <a:cs typeface="Times New Roman" panose="02020603050405020304" pitchFamily="18" charset="0"/>
              </a:rPr>
              <a:t>Tomáš</a:t>
            </a:r>
            <a:r>
              <a:rPr lang="pl-PL" sz="2200" dirty="0">
                <a:solidFill>
                  <a:schemeClr val="bg1"/>
                </a:solidFill>
                <a:latin typeface="Times New Roman" panose="02020603050405020304" pitchFamily="18" charset="0"/>
                <a:cs typeface="Times New Roman" panose="02020603050405020304" pitchFamily="18" charset="0"/>
              </a:rPr>
              <a:t> </a:t>
            </a:r>
            <a:r>
              <a:rPr lang="pl-PL" sz="2200" dirty="0" err="1">
                <a:solidFill>
                  <a:schemeClr val="bg1"/>
                </a:solidFill>
                <a:latin typeface="Times New Roman" panose="02020603050405020304" pitchFamily="18" charset="0"/>
                <a:cs typeface="Times New Roman" panose="02020603050405020304" pitchFamily="18" charset="0"/>
              </a:rPr>
              <a:t>Garrigue</a:t>
            </a:r>
            <a:r>
              <a:rPr lang="pl-PL" sz="2200" dirty="0">
                <a:solidFill>
                  <a:schemeClr val="bg1"/>
                </a:solidFill>
                <a:latin typeface="Times New Roman" panose="02020603050405020304" pitchFamily="18" charset="0"/>
                <a:cs typeface="Times New Roman" panose="02020603050405020304" pitchFamily="18" charset="0"/>
              </a:rPr>
              <a:t> Masaryk.</a:t>
            </a:r>
            <a:endParaRPr lang="pl-PL"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9008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876" y="2074782"/>
            <a:ext cx="3319694" cy="4422801"/>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6129" y="780586"/>
            <a:ext cx="4676080" cy="3505597"/>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Pogorszenie stanu zdrowia i śmierć</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3702570" y="1521592"/>
            <a:ext cx="4751881" cy="4875004"/>
          </a:xfrm>
        </p:spPr>
        <p:txBody>
          <a:bodyPr>
            <a:normAutofit lnSpcReduction="10000"/>
          </a:bodyPr>
          <a:lstStyle/>
          <a:p>
            <a:pPr marL="0" indent="0">
              <a:lnSpc>
                <a:spcPct val="110000"/>
              </a:lnSpc>
              <a:buNone/>
            </a:pPr>
            <a:r>
              <a:rPr lang="pl-PL" sz="2000" dirty="0">
                <a:latin typeface="Times New Roman" panose="02020603050405020304" pitchFamily="18" charset="0"/>
                <a:cs typeface="Times New Roman" panose="02020603050405020304" pitchFamily="18" charset="0"/>
              </a:rPr>
              <a:t>W 1934 Maria zaczęła czuć się coraz gorzej: miała wysoką temperaturę, pojawiły się dreszcze. Lekarze zdiagnozowali grypę, później gruźlicze zmiany w płucach. Zaproponowali wyjazd do sanatorium. Maria wraz z córką Ewą jako pielęgniarką wyjechała do sanatorium </a:t>
            </a:r>
            <a:r>
              <a:rPr lang="pl-PL" sz="2000" dirty="0" err="1">
                <a:latin typeface="Times New Roman" panose="02020603050405020304" pitchFamily="18" charset="0"/>
                <a:cs typeface="Times New Roman" panose="02020603050405020304" pitchFamily="18" charset="0"/>
              </a:rPr>
              <a:t>Sancellemoz</a:t>
            </a:r>
            <a:r>
              <a:rPr lang="pl-PL" sz="2000" dirty="0">
                <a:latin typeface="Times New Roman" panose="02020603050405020304" pitchFamily="18" charset="0"/>
                <a:cs typeface="Times New Roman" panose="02020603050405020304" pitchFamily="18" charset="0"/>
              </a:rPr>
              <a:t> w Passy. Tam na miejscu lekarze znaleźli prawdziwą przyczynę osłabienia Marii – niedokrwistość </a:t>
            </a:r>
            <a:r>
              <a:rPr lang="pl-PL" sz="2000" dirty="0" err="1">
                <a:latin typeface="Times New Roman" panose="02020603050405020304" pitchFamily="18" charset="0"/>
                <a:cs typeface="Times New Roman" panose="02020603050405020304" pitchFamily="18" charset="0"/>
              </a:rPr>
              <a:t>aplastyczną</a:t>
            </a:r>
            <a:r>
              <a:rPr lang="pl-PL" sz="2000" dirty="0">
                <a:latin typeface="Times New Roman" panose="02020603050405020304" pitchFamily="18" charset="0"/>
                <a:cs typeface="Times New Roman" panose="02020603050405020304" pitchFamily="18" charset="0"/>
              </a:rPr>
              <a:t> (miała także </a:t>
            </a:r>
            <a:r>
              <a:rPr lang="pl-PL" sz="2000" dirty="0" smtClean="0">
                <a:latin typeface="Times New Roman" panose="02020603050405020304" pitchFamily="18" charset="0"/>
                <a:cs typeface="Times New Roman" panose="02020603050405020304" pitchFamily="18" charset="0"/>
              </a:rPr>
              <a:t>chorobę </a:t>
            </a:r>
            <a:r>
              <a:rPr lang="pl-PL" sz="2000" dirty="0">
                <a:latin typeface="Times New Roman" panose="02020603050405020304" pitchFamily="18" charset="0"/>
                <a:cs typeface="Times New Roman" panose="02020603050405020304" pitchFamily="18" charset="0"/>
              </a:rPr>
              <a:t>popromienną wywołaną przez promieniowanie jonizujące) </a:t>
            </a:r>
            <a:r>
              <a:rPr lang="pl-PL" sz="2000" dirty="0" smtClean="0">
                <a:latin typeface="Times New Roman" panose="02020603050405020304" pitchFamily="18" charset="0"/>
                <a:cs typeface="Times New Roman" panose="02020603050405020304" pitchFamily="18" charset="0"/>
              </a:rPr>
              <a:t>o przebiegu piorunującym. Maria Skłodowska-Curie zmarła tam 4 lipca 1934 r. o godz. 4 rano.</a:t>
            </a:r>
            <a:endParaRPr lang="pl-PL" sz="2000" dirty="0">
              <a:latin typeface="Times New Roman" panose="02020603050405020304" pitchFamily="18" charset="0"/>
              <a:cs typeface="Times New Roman" panose="02020603050405020304" pitchFamily="18" charset="0"/>
            </a:endParaRPr>
          </a:p>
        </p:txBody>
      </p:sp>
      <p:sp>
        <p:nvSpPr>
          <p:cNvPr id="6" name="pole tekstowe 5"/>
          <p:cNvSpPr txBox="1"/>
          <p:nvPr/>
        </p:nvSpPr>
        <p:spPr>
          <a:xfrm>
            <a:off x="8282065" y="4319265"/>
            <a:ext cx="3762531" cy="2246769"/>
          </a:xfrm>
          <a:prstGeom prst="rect">
            <a:avLst/>
          </a:prstGeom>
          <a:noFill/>
        </p:spPr>
        <p:txBody>
          <a:bodyPr wrap="square" rtlCol="0">
            <a:spAutoFit/>
          </a:bodyPr>
          <a:lstStyle/>
          <a:p>
            <a:r>
              <a:rPr lang="pl-PL" sz="2000" dirty="0" smtClean="0">
                <a:latin typeface="Times New Roman" panose="02020603050405020304" pitchFamily="18" charset="0"/>
                <a:cs typeface="Times New Roman" panose="02020603050405020304" pitchFamily="18" charset="0"/>
              </a:rPr>
              <a:t>Pogrzeb </a:t>
            </a:r>
            <a:r>
              <a:rPr lang="pl-PL" sz="2000" dirty="0">
                <a:latin typeface="Times New Roman" panose="02020603050405020304" pitchFamily="18" charset="0"/>
                <a:cs typeface="Times New Roman" panose="02020603050405020304" pitchFamily="18" charset="0"/>
              </a:rPr>
              <a:t>odbył się 6 lipca 1934 w gronie rodziny i najbliższych przyjaciół. Maria spoczęła obok Pierre’a na cmentarzu w </a:t>
            </a:r>
            <a:r>
              <a:rPr lang="pl-PL" sz="2000" dirty="0" err="1">
                <a:latin typeface="Times New Roman" panose="02020603050405020304" pitchFamily="18" charset="0"/>
                <a:cs typeface="Times New Roman" panose="02020603050405020304" pitchFamily="18" charset="0"/>
              </a:rPr>
              <a:t>Sceaux</a:t>
            </a:r>
            <a:r>
              <a:rPr lang="pl-PL" sz="2000" dirty="0">
                <a:latin typeface="Times New Roman" panose="02020603050405020304" pitchFamily="18" charset="0"/>
                <a:cs typeface="Times New Roman" panose="02020603050405020304" pitchFamily="18" charset="0"/>
              </a:rPr>
              <a:t>. 20 kwietnia 1995 szczątki Marii i Pierre’a Curie zostały przeniesione do Panteonu w Paryżu.</a:t>
            </a:r>
            <a:endParaRPr lang="pl-PL" sz="2000" dirty="0"/>
          </a:p>
        </p:txBody>
      </p:sp>
      <p:sp>
        <p:nvSpPr>
          <p:cNvPr id="7" name="pole tekstowe 6"/>
          <p:cNvSpPr txBox="1"/>
          <p:nvPr/>
        </p:nvSpPr>
        <p:spPr>
          <a:xfrm>
            <a:off x="569626" y="1622510"/>
            <a:ext cx="2960558" cy="369332"/>
          </a:xfrm>
          <a:prstGeom prst="rect">
            <a:avLst/>
          </a:prstGeom>
          <a:noFill/>
        </p:spPr>
        <p:txBody>
          <a:bodyPr wrap="square" rtlCol="0">
            <a:spAutoFit/>
          </a:bodyPr>
          <a:lstStyle/>
          <a:p>
            <a:r>
              <a:rPr lang="pl-PL" dirty="0" smtClean="0">
                <a:latin typeface="Times New Roman" panose="02020603050405020304" pitchFamily="18" charset="0"/>
                <a:cs typeface="Times New Roman" panose="02020603050405020304" pitchFamily="18" charset="0"/>
              </a:rPr>
              <a:t>Grób na cmentarzu w </a:t>
            </a:r>
            <a:r>
              <a:rPr lang="pl-PL" dirty="0" err="1" smtClean="0">
                <a:latin typeface="Times New Roman" panose="02020603050405020304" pitchFamily="18" charset="0"/>
                <a:cs typeface="Times New Roman" panose="02020603050405020304" pitchFamily="18" charset="0"/>
              </a:rPr>
              <a:t>Sceaux</a:t>
            </a:r>
            <a:endParaRPr lang="pl-PL" dirty="0">
              <a:latin typeface="Times New Roman" panose="02020603050405020304" pitchFamily="18" charset="0"/>
              <a:cs typeface="Times New Roman" panose="02020603050405020304" pitchFamily="18" charset="0"/>
            </a:endParaRPr>
          </a:p>
        </p:txBody>
      </p:sp>
      <p:sp>
        <p:nvSpPr>
          <p:cNvPr id="8" name="pole tekstowe 7"/>
          <p:cNvSpPr txBox="1"/>
          <p:nvPr/>
        </p:nvSpPr>
        <p:spPr>
          <a:xfrm>
            <a:off x="7294193" y="394713"/>
            <a:ext cx="4578016" cy="369332"/>
          </a:xfrm>
          <a:prstGeom prst="rect">
            <a:avLst/>
          </a:prstGeom>
          <a:noFill/>
        </p:spPr>
        <p:txBody>
          <a:bodyPr wrap="square" rtlCol="0">
            <a:spAutoFit/>
          </a:bodyPr>
          <a:lstStyle/>
          <a:p>
            <a:r>
              <a:rPr lang="pl-PL" dirty="0" smtClean="0">
                <a:latin typeface="Times New Roman" panose="02020603050405020304" pitchFamily="18" charset="0"/>
                <a:cs typeface="Times New Roman" panose="02020603050405020304" pitchFamily="18" charset="0"/>
              </a:rPr>
              <a:t>Nagrobki Piotra i Marii w paryskim Panteonie</a:t>
            </a:r>
            <a:endParaRPr lang="pl-PL" dirty="0"/>
          </a:p>
        </p:txBody>
      </p:sp>
    </p:spTree>
    <p:extLst>
      <p:ext uri="{BB962C8B-B14F-4D97-AF65-F5344CB8AC3E}">
        <p14:creationId xmlns:p14="http://schemas.microsoft.com/office/powerpoint/2010/main" val="33909332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10668000" cy="6858000"/>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CIEKAWOSTKA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pPr marL="0" indent="0">
              <a:lnSpc>
                <a:spcPct val="100000"/>
              </a:lnSpc>
              <a:buNone/>
            </a:pPr>
            <a:r>
              <a:rPr lang="pl-PL" sz="2200" dirty="0">
                <a:solidFill>
                  <a:schemeClr val="bg1"/>
                </a:solidFill>
                <a:latin typeface="Times New Roman" panose="02020603050405020304" pitchFamily="18" charset="0"/>
                <a:cs typeface="Times New Roman" panose="02020603050405020304" pitchFamily="18" charset="0"/>
              </a:rPr>
              <a:t>Do niedawna biografowie wielkiej uczonej byli zdania, że zabiło ją promieniowanie jonizujące, na które była narażona przez kilkadziesiąt lat. Obecnie naukowcy skłaniają się ku opinii, że główną przyczyną jej choroby nie były badania nad uranem, radem i polonem, które uczona prowadziła wraz z mężem, tylko tysiące prześwietleń rentgenowskich, jakie wykonała podczas wojny. Jedno prześwietlenie trwało około godziny, a dawka promieniowania przyjęta przez Marię była ogromna.</a:t>
            </a:r>
          </a:p>
          <a:p>
            <a:pPr marL="0" indent="0">
              <a:lnSpc>
                <a:spcPct val="100000"/>
              </a:lnSpc>
              <a:buNone/>
            </a:pPr>
            <a:r>
              <a:rPr lang="pl-PL" sz="2200" dirty="0" smtClean="0">
                <a:solidFill>
                  <a:schemeClr val="bg1"/>
                </a:solidFill>
                <a:latin typeface="Times New Roman" panose="02020603050405020304" pitchFamily="18" charset="0"/>
                <a:cs typeface="Times New Roman" panose="02020603050405020304" pitchFamily="18" charset="0"/>
              </a:rPr>
              <a:t>Wszystkie </a:t>
            </a:r>
            <a:r>
              <a:rPr lang="pl-PL" sz="2200" dirty="0">
                <a:solidFill>
                  <a:schemeClr val="bg1"/>
                </a:solidFill>
                <a:latin typeface="Times New Roman" panose="02020603050405020304" pitchFamily="18" charset="0"/>
                <a:cs typeface="Times New Roman" panose="02020603050405020304" pitchFamily="18" charset="0"/>
              </a:rPr>
              <a:t>rzeczy osobiste Marii są skażone izotopem radu (226), którego okres połowicznego rozpadu wynosi ok. 1600 lat. Notatki uczonej przechowywane są w ołowianych naczyniach. Jej ciało zostało pochowane w ołowianej trumnie.</a:t>
            </a:r>
          </a:p>
          <a:p>
            <a:pPr marL="0" indent="0">
              <a:buNone/>
            </a:pPr>
            <a:endParaRPr lang="pl-PL" dirty="0"/>
          </a:p>
        </p:txBody>
      </p:sp>
    </p:spTree>
    <p:extLst>
      <p:ext uri="{BB962C8B-B14F-4D97-AF65-F5344CB8AC3E}">
        <p14:creationId xmlns:p14="http://schemas.microsoft.com/office/powerpoint/2010/main" val="17853310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Wyróżnienia i nagrody</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690688"/>
            <a:ext cx="10515600" cy="4815043"/>
          </a:xfrm>
        </p:spPr>
        <p:txBody>
          <a:bodyPr>
            <a:normAutofit/>
          </a:bodyPr>
          <a:lstStyle/>
          <a:p>
            <a:pPr marL="0" indent="0">
              <a:lnSpc>
                <a:spcPct val="100000"/>
              </a:lnSpc>
              <a:buNone/>
            </a:pPr>
            <a:r>
              <a:rPr lang="pl-PL" sz="2200" dirty="0">
                <a:latin typeface="Times New Roman" panose="02020603050405020304" pitchFamily="18" charset="0"/>
                <a:cs typeface="Times New Roman" panose="02020603050405020304" pitchFamily="18" charset="0"/>
              </a:rPr>
              <a:t>Maria Skłodowska-Curie w 1909, podobnie jak jej mąż wcześniej, odmówiła przyjęcia francuskiego Krzyża Kawalerskiego Orderu Legii </a:t>
            </a:r>
            <a:r>
              <a:rPr lang="pl-PL" sz="2200" dirty="0" smtClean="0">
                <a:latin typeface="Times New Roman" panose="02020603050405020304" pitchFamily="18" charset="0"/>
                <a:cs typeface="Times New Roman" panose="02020603050405020304" pitchFamily="18" charset="0"/>
              </a:rPr>
              <a:t>Honorowej, </a:t>
            </a:r>
            <a:r>
              <a:rPr lang="pl-PL" sz="2200" dirty="0">
                <a:latin typeface="Times New Roman" panose="02020603050405020304" pitchFamily="18" charset="0"/>
                <a:cs typeface="Times New Roman" panose="02020603050405020304" pitchFamily="18" charset="0"/>
              </a:rPr>
              <a:t>ale w 1919 przyjęła odznaczenie hiszpańskim Krzyżem Wielkim Orderu Cywilnego Alfonsa </a:t>
            </a:r>
            <a:r>
              <a:rPr lang="pl-PL" sz="2200" dirty="0" smtClean="0">
                <a:latin typeface="Times New Roman" panose="02020603050405020304" pitchFamily="18" charset="0"/>
                <a:cs typeface="Times New Roman" panose="02020603050405020304" pitchFamily="18" charset="0"/>
              </a:rPr>
              <a:t>XII. </a:t>
            </a:r>
            <a:r>
              <a:rPr lang="pl-PL" sz="2200" dirty="0">
                <a:latin typeface="Times New Roman" panose="02020603050405020304" pitchFamily="18" charset="0"/>
                <a:cs typeface="Times New Roman" panose="02020603050405020304" pitchFamily="18" charset="0"/>
              </a:rPr>
              <a:t>11 listopada 2018 otrzymała pośmiertnie Order Orła </a:t>
            </a:r>
            <a:r>
              <a:rPr lang="pl-PL" sz="2200" dirty="0" smtClean="0">
                <a:latin typeface="Times New Roman" panose="02020603050405020304" pitchFamily="18" charset="0"/>
                <a:cs typeface="Times New Roman" panose="02020603050405020304" pitchFamily="18" charset="0"/>
              </a:rPr>
              <a:t>Białego. </a:t>
            </a:r>
            <a:r>
              <a:rPr lang="pl-PL" sz="2200" dirty="0">
                <a:latin typeface="Times New Roman" panose="02020603050405020304" pitchFamily="18" charset="0"/>
                <a:cs typeface="Times New Roman" panose="02020603050405020304" pitchFamily="18" charset="0"/>
              </a:rPr>
              <a:t>Uhonorowana została również doktoratami </a:t>
            </a:r>
            <a:r>
              <a:rPr lang="pl-PL" sz="2200" dirty="0" smtClean="0">
                <a:latin typeface="Times New Roman" panose="02020603050405020304" pitchFamily="18" charset="0"/>
                <a:cs typeface="Times New Roman" panose="02020603050405020304" pitchFamily="18" charset="0"/>
              </a:rPr>
              <a:t>honorowymi:</a:t>
            </a:r>
            <a:endParaRPr lang="pl-PL" sz="2200" dirty="0">
              <a:latin typeface="Times New Roman" panose="02020603050405020304" pitchFamily="18" charset="0"/>
              <a:cs typeface="Times New Roman" panose="02020603050405020304" pitchFamily="18" charset="0"/>
            </a:endParaRPr>
          </a:p>
          <a:p>
            <a:pPr>
              <a:lnSpc>
                <a:spcPct val="100000"/>
              </a:lnSpc>
            </a:pPr>
            <a:r>
              <a:rPr lang="pl-PL" sz="2200" dirty="0">
                <a:latin typeface="Times New Roman" panose="02020603050405020304" pitchFamily="18" charset="0"/>
                <a:cs typeface="Times New Roman" panose="02020603050405020304" pitchFamily="18" charset="0"/>
              </a:rPr>
              <a:t>Politechniki </a:t>
            </a:r>
            <a:r>
              <a:rPr lang="pl-PL" sz="2200" dirty="0" smtClean="0">
                <a:latin typeface="Times New Roman" panose="02020603050405020304" pitchFamily="18" charset="0"/>
                <a:cs typeface="Times New Roman" panose="02020603050405020304" pitchFamily="18" charset="0"/>
              </a:rPr>
              <a:t>Lwowskiej – </a:t>
            </a:r>
            <a:r>
              <a:rPr lang="pl-PL" sz="2200" dirty="0">
                <a:latin typeface="Times New Roman" panose="02020603050405020304" pitchFamily="18" charset="0"/>
                <a:cs typeface="Times New Roman" panose="02020603050405020304" pitchFamily="18" charset="0"/>
              </a:rPr>
              <a:t>1912,</a:t>
            </a:r>
          </a:p>
          <a:p>
            <a:pPr>
              <a:lnSpc>
                <a:spcPct val="100000"/>
              </a:lnSpc>
            </a:pPr>
            <a:r>
              <a:rPr lang="pl-PL" sz="2200" dirty="0">
                <a:latin typeface="Times New Roman" panose="02020603050405020304" pitchFamily="18" charset="0"/>
                <a:cs typeface="Times New Roman" panose="02020603050405020304" pitchFamily="18" charset="0"/>
              </a:rPr>
              <a:t>Uniwersytetu Poznańskiego – 1922,</a:t>
            </a:r>
          </a:p>
          <a:p>
            <a:pPr>
              <a:lnSpc>
                <a:spcPct val="100000"/>
              </a:lnSpc>
            </a:pPr>
            <a:r>
              <a:rPr lang="pl-PL" sz="2200" dirty="0">
                <a:latin typeface="Times New Roman" panose="02020603050405020304" pitchFamily="18" charset="0"/>
                <a:cs typeface="Times New Roman" panose="02020603050405020304" pitchFamily="18" charset="0"/>
              </a:rPr>
              <a:t>Uniwersytetu Jagiellońskiego – 1924,</a:t>
            </a:r>
          </a:p>
          <a:p>
            <a:pPr>
              <a:lnSpc>
                <a:spcPct val="100000"/>
              </a:lnSpc>
            </a:pPr>
            <a:r>
              <a:rPr lang="pl-PL" sz="2200" dirty="0">
                <a:latin typeface="Times New Roman" panose="02020603050405020304" pitchFamily="18" charset="0"/>
                <a:cs typeface="Times New Roman" panose="02020603050405020304" pitchFamily="18" charset="0"/>
              </a:rPr>
              <a:t>Politechniki Warszawskiej – 1926.</a:t>
            </a:r>
          </a:p>
          <a:p>
            <a:pPr marL="0" indent="0">
              <a:lnSpc>
                <a:spcPct val="100000"/>
              </a:lnSpc>
              <a:buNone/>
            </a:pPr>
            <a:r>
              <a:rPr lang="pl-PL" sz="2200" dirty="0">
                <a:latin typeface="Times New Roman" panose="02020603050405020304" pitchFamily="18" charset="0"/>
                <a:cs typeface="Times New Roman" panose="02020603050405020304" pitchFamily="18" charset="0"/>
              </a:rPr>
              <a:t>W lutym 1924 jednomyślną decyzją warszawskiej rady miejskiej otrzymała honorowe obywatelstwo </a:t>
            </a:r>
            <a:r>
              <a:rPr lang="pl-PL" sz="2200" dirty="0" smtClean="0">
                <a:latin typeface="Times New Roman" panose="02020603050405020304" pitchFamily="18" charset="0"/>
                <a:cs typeface="Times New Roman" panose="02020603050405020304" pitchFamily="18" charset="0"/>
              </a:rPr>
              <a:t>Warszawy. </a:t>
            </a:r>
            <a:r>
              <a:rPr lang="pl-PL" sz="2200" dirty="0">
                <a:latin typeface="Times New Roman" panose="02020603050405020304" pitchFamily="18" charset="0"/>
                <a:cs typeface="Times New Roman" panose="02020603050405020304" pitchFamily="18" charset="0"/>
              </a:rPr>
              <a:t>W maju 1928 została wyróżniona honorowym obywatelstwem szkockiego miasta </a:t>
            </a:r>
            <a:r>
              <a:rPr lang="pl-PL" sz="2200" dirty="0" smtClean="0">
                <a:latin typeface="Times New Roman" panose="02020603050405020304" pitchFamily="18" charset="0"/>
                <a:cs typeface="Times New Roman" panose="02020603050405020304" pitchFamily="18" charset="0"/>
              </a:rPr>
              <a:t>Glasgow.</a:t>
            </a:r>
            <a:endParaRPr lang="pl-PL" sz="2200" dirty="0">
              <a:latin typeface="Times New Roman" panose="02020603050405020304" pitchFamily="18" charset="0"/>
              <a:cs typeface="Times New Roman" panose="02020603050405020304" pitchFamily="18" charset="0"/>
            </a:endParaRPr>
          </a:p>
          <a:p>
            <a:pPr marL="0" indent="0">
              <a:lnSpc>
                <a:spcPct val="100000"/>
              </a:lnSpc>
              <a:buNone/>
            </a:pPr>
            <a:endParaRPr lang="pl-PL" dirty="0"/>
          </a:p>
        </p:txBody>
      </p:sp>
    </p:spTree>
    <p:extLst>
      <p:ext uri="{BB962C8B-B14F-4D97-AF65-F5344CB8AC3E}">
        <p14:creationId xmlns:p14="http://schemas.microsoft.com/office/powerpoint/2010/main" val="28803717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Nobliści w rodzinie</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825625"/>
            <a:ext cx="6042285" cy="4351338"/>
          </a:xfrm>
        </p:spPr>
        <p:txBody>
          <a:bodyPr/>
          <a:lstStyle/>
          <a:p>
            <a:pPr marL="0" indent="0">
              <a:lnSpc>
                <a:spcPct val="100000"/>
              </a:lnSpc>
              <a:buNone/>
            </a:pPr>
            <a:r>
              <a:rPr lang="pl-PL" sz="2200" dirty="0" smtClean="0">
                <a:latin typeface="Times New Roman" panose="02020603050405020304" pitchFamily="18" charset="0"/>
                <a:cs typeface="Times New Roman" panose="02020603050405020304" pitchFamily="18" charset="0"/>
              </a:rPr>
              <a:t>Maria Skłodowska-Curie i Piotr Curie mieli dwie córki: Irenę Joliot-Curie i Ewę Curie-</a:t>
            </a:r>
            <a:r>
              <a:rPr lang="pl-PL" sz="2200" dirty="0" err="1" smtClean="0">
                <a:latin typeface="Times New Roman" panose="02020603050405020304" pitchFamily="18" charset="0"/>
                <a:cs typeface="Times New Roman" panose="02020603050405020304" pitchFamily="18" charset="0"/>
              </a:rPr>
              <a:t>Labouisse</a:t>
            </a:r>
            <a:r>
              <a:rPr lang="pl-PL" sz="2200" dirty="0" smtClean="0">
                <a:latin typeface="Times New Roman" panose="02020603050405020304" pitchFamily="18" charset="0"/>
                <a:cs typeface="Times New Roman" panose="02020603050405020304" pitchFamily="18" charset="0"/>
              </a:rPr>
              <a:t>. Irena </a:t>
            </a:r>
            <a:r>
              <a:rPr lang="pl-PL" sz="2200" dirty="0">
                <a:latin typeface="Times New Roman" panose="02020603050405020304" pitchFamily="18" charset="0"/>
                <a:cs typeface="Times New Roman" panose="02020603050405020304" pitchFamily="18" charset="0"/>
              </a:rPr>
              <a:t>otrzymała nagrodę Nobla w 1935 roku z mężem Fryderykiem Joliot za odkrycie zjawiska sztucznej promieniotwórczości.</a:t>
            </a:r>
          </a:p>
          <a:p>
            <a:pPr marL="0" indent="0">
              <a:lnSpc>
                <a:spcPct val="100000"/>
              </a:lnSpc>
              <a:buNone/>
            </a:pPr>
            <a:r>
              <a:rPr lang="pl-PL" sz="2200" dirty="0">
                <a:latin typeface="Times New Roman" panose="02020603050405020304" pitchFamily="18" charset="0"/>
                <a:cs typeface="Times New Roman" panose="02020603050405020304" pitchFamily="18" charset="0"/>
              </a:rPr>
              <a:t>Noblistą był również Henri </a:t>
            </a:r>
            <a:r>
              <a:rPr lang="pl-PL" sz="2200" dirty="0" err="1">
                <a:latin typeface="Times New Roman" panose="02020603050405020304" pitchFamily="18" charset="0"/>
                <a:cs typeface="Times New Roman" panose="02020603050405020304" pitchFamily="18" charset="0"/>
              </a:rPr>
              <a:t>Labouisse</a:t>
            </a:r>
            <a:r>
              <a:rPr lang="pl-PL" sz="2200" dirty="0">
                <a:latin typeface="Times New Roman" panose="02020603050405020304" pitchFamily="18" charset="0"/>
                <a:cs typeface="Times New Roman" panose="02020603050405020304" pitchFamily="18" charset="0"/>
              </a:rPr>
              <a:t>, mąż drugiej córki państwa Curie, </a:t>
            </a:r>
            <a:r>
              <a:rPr lang="pl-PL" sz="2200" dirty="0" smtClean="0">
                <a:latin typeface="Times New Roman" panose="02020603050405020304" pitchFamily="18" charset="0"/>
                <a:cs typeface="Times New Roman" panose="02020603050405020304" pitchFamily="18" charset="0"/>
              </a:rPr>
              <a:t>Ewy</a:t>
            </a:r>
            <a:r>
              <a:rPr lang="pl-PL" sz="2200" dirty="0">
                <a:latin typeface="Times New Roman" panose="02020603050405020304" pitchFamily="18" charset="0"/>
                <a:cs typeface="Times New Roman" panose="02020603050405020304" pitchFamily="18" charset="0"/>
              </a:rPr>
              <a:t> – otrzymał pokojową nagrodę Nobla jako przewodniczący UNICEF. </a:t>
            </a:r>
            <a:r>
              <a:rPr lang="pl-PL" sz="2200" dirty="0" smtClean="0">
                <a:latin typeface="Times New Roman" panose="02020603050405020304" pitchFamily="18" charset="0"/>
                <a:cs typeface="Times New Roman" panose="02020603050405020304" pitchFamily="18" charset="0"/>
              </a:rPr>
              <a:t>Ewa </a:t>
            </a:r>
            <a:r>
              <a:rPr lang="pl-PL" sz="2200" dirty="0">
                <a:latin typeface="Times New Roman" panose="02020603050405020304" pitchFamily="18" charset="0"/>
                <a:cs typeface="Times New Roman" panose="02020603050405020304" pitchFamily="18" charset="0"/>
              </a:rPr>
              <a:t>miała zwyczaj żartować, że przynosi wstyd rodzinie, bo jako jedyna nie dostała Nobla. Przeżyła natomiast wszystkich członków swojej rodziny – zmarła w 2007 roku, mając prawie 104 lata.</a:t>
            </a:r>
          </a:p>
          <a:p>
            <a:pPr marL="0" indent="0">
              <a:buNone/>
            </a:pP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485" y="365125"/>
            <a:ext cx="2690085" cy="3458681"/>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908" y="2728210"/>
            <a:ext cx="2564299" cy="3708816"/>
          </a:xfrm>
          <a:prstGeom prst="rect">
            <a:avLst/>
          </a:prstGeom>
        </p:spPr>
      </p:pic>
      <p:sp>
        <p:nvSpPr>
          <p:cNvPr id="6" name="pole tekstowe 5"/>
          <p:cNvSpPr txBox="1"/>
          <p:nvPr/>
        </p:nvSpPr>
        <p:spPr>
          <a:xfrm>
            <a:off x="9698636" y="365125"/>
            <a:ext cx="2240571" cy="923330"/>
          </a:xfrm>
          <a:prstGeom prst="rect">
            <a:avLst/>
          </a:prstGeom>
          <a:noFill/>
        </p:spPr>
        <p:txBody>
          <a:bodyPr wrap="square" rtlCol="0">
            <a:spAutoFit/>
          </a:bodyPr>
          <a:lstStyle/>
          <a:p>
            <a:r>
              <a:rPr lang="pl-PL" dirty="0" smtClean="0">
                <a:latin typeface="Times New Roman" panose="02020603050405020304" pitchFamily="18" charset="0"/>
                <a:cs typeface="Times New Roman" panose="02020603050405020304" pitchFamily="18" charset="0"/>
              </a:rPr>
              <a:t>Ewa Curie-</a:t>
            </a:r>
            <a:r>
              <a:rPr lang="pl-PL" dirty="0" err="1" smtClean="0">
                <a:latin typeface="Times New Roman" panose="02020603050405020304" pitchFamily="18" charset="0"/>
                <a:cs typeface="Times New Roman" panose="02020603050405020304" pitchFamily="18" charset="0"/>
              </a:rPr>
              <a:t>Labouisse</a:t>
            </a:r>
            <a:endParaRPr lang="pl-PL" dirty="0" smtClean="0">
              <a:latin typeface="Times New Roman" panose="02020603050405020304" pitchFamily="18" charset="0"/>
              <a:cs typeface="Times New Roman" panose="02020603050405020304" pitchFamily="18" charset="0"/>
            </a:endParaRPr>
          </a:p>
          <a:p>
            <a:r>
              <a:rPr lang="pl-PL" dirty="0" smtClean="0">
                <a:latin typeface="Times New Roman" panose="02020603050405020304" pitchFamily="18" charset="0"/>
                <a:cs typeface="Times New Roman" panose="02020603050405020304" pitchFamily="18" charset="0"/>
              </a:rPr>
              <a:t>„Panna o oczach, co lśnią radem”</a:t>
            </a:r>
            <a:endParaRPr lang="pl-PL" dirty="0">
              <a:latin typeface="Times New Roman" panose="02020603050405020304" pitchFamily="18" charset="0"/>
              <a:cs typeface="Times New Roman" panose="02020603050405020304" pitchFamily="18" charset="0"/>
            </a:endParaRPr>
          </a:p>
        </p:txBody>
      </p:sp>
      <p:sp>
        <p:nvSpPr>
          <p:cNvPr id="7" name="pole tekstowe 6"/>
          <p:cNvSpPr txBox="1"/>
          <p:nvPr/>
        </p:nvSpPr>
        <p:spPr>
          <a:xfrm>
            <a:off x="6880485" y="5807631"/>
            <a:ext cx="2368445" cy="646331"/>
          </a:xfrm>
          <a:prstGeom prst="rect">
            <a:avLst/>
          </a:prstGeom>
          <a:noFill/>
        </p:spPr>
        <p:txBody>
          <a:bodyPr wrap="square" rtlCol="0">
            <a:spAutoFit/>
          </a:bodyPr>
          <a:lstStyle/>
          <a:p>
            <a:r>
              <a:rPr lang="pl-PL" dirty="0" smtClean="0">
                <a:latin typeface="Times New Roman" panose="02020603050405020304" pitchFamily="18" charset="0"/>
                <a:cs typeface="Times New Roman" panose="02020603050405020304" pitchFamily="18" charset="0"/>
              </a:rPr>
              <a:t>Irena Joliot-Curie</a:t>
            </a:r>
          </a:p>
          <a:p>
            <a:r>
              <a:rPr lang="pl-PL" dirty="0" smtClean="0">
                <a:latin typeface="Times New Roman" panose="02020603050405020304" pitchFamily="18" charset="0"/>
                <a:cs typeface="Times New Roman" panose="02020603050405020304" pitchFamily="18" charset="0"/>
              </a:rPr>
              <a:t>„Radowa księżniczka”</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38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Filmy biograficzne</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525822"/>
            <a:ext cx="10515600" cy="4351338"/>
          </a:xfrm>
        </p:spPr>
        <p:txBody>
          <a:bodyPr>
            <a:noAutofit/>
          </a:bodyPr>
          <a:lstStyle/>
          <a:p>
            <a:r>
              <a:rPr lang="pl-PL" sz="2200" i="1" dirty="0" smtClean="0">
                <a:latin typeface="Times New Roman" panose="02020603050405020304" pitchFamily="18" charset="0"/>
                <a:cs typeface="Times New Roman" panose="02020603050405020304" pitchFamily="18" charset="0"/>
              </a:rPr>
              <a:t>Curie-Skłodowska</a:t>
            </a:r>
            <a:r>
              <a:rPr lang="pl-PL" sz="2200" dirty="0">
                <a:latin typeface="Times New Roman" panose="02020603050405020304" pitchFamily="18" charset="0"/>
                <a:cs typeface="Times New Roman" panose="02020603050405020304" pitchFamily="18" charset="0"/>
              </a:rPr>
              <a:t> (ang. </a:t>
            </a:r>
            <a:r>
              <a:rPr lang="pl-PL" sz="2200" i="1" dirty="0">
                <a:latin typeface="Times New Roman" panose="02020603050405020304" pitchFamily="18" charset="0"/>
                <a:cs typeface="Times New Roman" panose="02020603050405020304" pitchFamily="18" charset="0"/>
              </a:rPr>
              <a:t>Madame Curie</a:t>
            </a:r>
            <a:r>
              <a:rPr lang="pl-PL" sz="2200" dirty="0">
                <a:latin typeface="Times New Roman" panose="02020603050405020304" pitchFamily="18" charset="0"/>
                <a:cs typeface="Times New Roman" panose="02020603050405020304" pitchFamily="18" charset="0"/>
              </a:rPr>
              <a:t>) – amerykański film z 1943 w reżyserii </a:t>
            </a:r>
            <a:r>
              <a:rPr lang="pl-PL" sz="2200" dirty="0" err="1">
                <a:latin typeface="Times New Roman" panose="02020603050405020304" pitchFamily="18" charset="0"/>
                <a:cs typeface="Times New Roman" panose="02020603050405020304" pitchFamily="18" charset="0"/>
              </a:rPr>
              <a:t>Mervyna</a:t>
            </a:r>
            <a:r>
              <a:rPr lang="pl-PL" sz="2200" dirty="0">
                <a:latin typeface="Times New Roman" panose="02020603050405020304" pitchFamily="18" charset="0"/>
                <a:cs typeface="Times New Roman" panose="02020603050405020304" pitchFamily="18" charset="0"/>
              </a:rPr>
              <a:t> </a:t>
            </a:r>
            <a:r>
              <a:rPr lang="pl-PL" sz="2200" dirty="0" err="1">
                <a:latin typeface="Times New Roman" panose="02020603050405020304" pitchFamily="18" charset="0"/>
                <a:cs typeface="Times New Roman" panose="02020603050405020304" pitchFamily="18" charset="0"/>
              </a:rPr>
              <a:t>LeRoya</a:t>
            </a:r>
            <a:r>
              <a:rPr lang="pl-PL" sz="2200" dirty="0">
                <a:latin typeface="Times New Roman" panose="02020603050405020304" pitchFamily="18" charset="0"/>
                <a:cs typeface="Times New Roman" panose="02020603050405020304" pitchFamily="18" charset="0"/>
              </a:rPr>
              <a:t>. W rolę Marii Skłodowskiej wcieliła się </a:t>
            </a:r>
            <a:r>
              <a:rPr lang="pl-PL" sz="2200" dirty="0" err="1">
                <a:latin typeface="Times New Roman" panose="02020603050405020304" pitchFamily="18" charset="0"/>
                <a:cs typeface="Times New Roman" panose="02020603050405020304" pitchFamily="18" charset="0"/>
              </a:rPr>
              <a:t>Greer</a:t>
            </a:r>
            <a:r>
              <a:rPr lang="pl-PL" sz="2200" dirty="0">
                <a:latin typeface="Times New Roman" panose="02020603050405020304" pitchFamily="18" charset="0"/>
                <a:cs typeface="Times New Roman" panose="02020603050405020304" pitchFamily="18" charset="0"/>
              </a:rPr>
              <a:t> </a:t>
            </a:r>
            <a:r>
              <a:rPr lang="pl-PL" sz="2200" dirty="0" smtClean="0">
                <a:latin typeface="Times New Roman" panose="02020603050405020304" pitchFamily="18" charset="0"/>
                <a:cs typeface="Times New Roman" panose="02020603050405020304" pitchFamily="18" charset="0"/>
              </a:rPr>
              <a:t>Garson. </a:t>
            </a:r>
            <a:r>
              <a:rPr lang="pl-PL" sz="2200" dirty="0">
                <a:latin typeface="Times New Roman" panose="02020603050405020304" pitchFamily="18" charset="0"/>
                <a:cs typeface="Times New Roman" panose="02020603050405020304" pitchFamily="18" charset="0"/>
              </a:rPr>
              <a:t>Obraz powstał na podstawie książki </a:t>
            </a:r>
            <a:r>
              <a:rPr lang="pl-PL" sz="2200" dirty="0" err="1">
                <a:latin typeface="Times New Roman" panose="02020603050405020304" pitchFamily="18" charset="0"/>
                <a:cs typeface="Times New Roman" panose="02020603050405020304" pitchFamily="18" charset="0"/>
              </a:rPr>
              <a:t>Ève</a:t>
            </a:r>
            <a:r>
              <a:rPr lang="pl-PL" sz="2200" dirty="0">
                <a:latin typeface="Times New Roman" panose="02020603050405020304" pitchFamily="18" charset="0"/>
                <a:cs typeface="Times New Roman" panose="02020603050405020304" pitchFamily="18" charset="0"/>
              </a:rPr>
              <a:t> Curie „Maria Curie”.</a:t>
            </a:r>
          </a:p>
          <a:p>
            <a:r>
              <a:rPr lang="pl-PL" sz="2200" i="1" dirty="0">
                <a:latin typeface="Times New Roman" panose="02020603050405020304" pitchFamily="18" charset="0"/>
                <a:cs typeface="Times New Roman" panose="02020603050405020304" pitchFamily="18" charset="0"/>
              </a:rPr>
              <a:t>Maria Skłodowska-Curie</a:t>
            </a:r>
            <a:r>
              <a:rPr lang="pl-PL" sz="2200" dirty="0">
                <a:latin typeface="Times New Roman" panose="02020603050405020304" pitchFamily="18" charset="0"/>
                <a:cs typeface="Times New Roman" panose="02020603050405020304" pitchFamily="18" charset="0"/>
              </a:rPr>
              <a:t> podtytuł </a:t>
            </a:r>
            <a:r>
              <a:rPr lang="pl-PL" sz="2200" i="1" dirty="0">
                <a:latin typeface="Times New Roman" panose="02020603050405020304" pitchFamily="18" charset="0"/>
                <a:cs typeface="Times New Roman" panose="02020603050405020304" pitchFamily="18" charset="0"/>
              </a:rPr>
              <a:t>W stulecie wielkiej uczonej</a:t>
            </a:r>
            <a:r>
              <a:rPr lang="pl-PL" sz="2200" dirty="0">
                <a:latin typeface="Times New Roman" panose="02020603050405020304" pitchFamily="18" charset="0"/>
                <a:cs typeface="Times New Roman" panose="02020603050405020304" pitchFamily="18" charset="0"/>
              </a:rPr>
              <a:t> – film biograficzny w reżyserii Stanisława Grabowskiego z 1967. Stworzono go w związku z setną rocznicą urodzin Marii Curie w dniu 7 listopada </a:t>
            </a:r>
            <a:r>
              <a:rPr lang="pl-PL" sz="2200" dirty="0" smtClean="0">
                <a:latin typeface="Times New Roman" panose="02020603050405020304" pitchFamily="18" charset="0"/>
                <a:cs typeface="Times New Roman" panose="02020603050405020304" pitchFamily="18" charset="0"/>
              </a:rPr>
              <a:t>1967.</a:t>
            </a:r>
            <a:endParaRPr lang="pl-PL" sz="2200" dirty="0">
              <a:latin typeface="Times New Roman" panose="02020603050405020304" pitchFamily="18" charset="0"/>
              <a:cs typeface="Times New Roman" panose="02020603050405020304" pitchFamily="18" charset="0"/>
            </a:endParaRPr>
          </a:p>
          <a:p>
            <a:r>
              <a:rPr lang="pl-PL" sz="2200" i="1" dirty="0">
                <a:latin typeface="Times New Roman" panose="02020603050405020304" pitchFamily="18" charset="0"/>
                <a:cs typeface="Times New Roman" panose="02020603050405020304" pitchFamily="18" charset="0"/>
              </a:rPr>
              <a:t>Marie Curie</a:t>
            </a:r>
            <a:r>
              <a:rPr lang="pl-PL" sz="2200" dirty="0">
                <a:latin typeface="Times New Roman" panose="02020603050405020304" pitchFamily="18" charset="0"/>
                <a:cs typeface="Times New Roman" panose="02020603050405020304" pitchFamily="18" charset="0"/>
              </a:rPr>
              <a:t> – </a:t>
            </a:r>
            <a:r>
              <a:rPr lang="pl-PL" sz="2200" dirty="0" err="1">
                <a:latin typeface="Times New Roman" panose="02020603050405020304" pitchFamily="18" charset="0"/>
                <a:cs typeface="Times New Roman" panose="02020603050405020304" pitchFamily="18" charset="0"/>
              </a:rPr>
              <a:t>miniserial</a:t>
            </a:r>
            <a:r>
              <a:rPr lang="pl-PL" sz="2200" dirty="0">
                <a:latin typeface="Times New Roman" panose="02020603050405020304" pitchFamily="18" charset="0"/>
                <a:cs typeface="Times New Roman" panose="02020603050405020304" pitchFamily="18" charset="0"/>
              </a:rPr>
              <a:t> telewizyjny w reżyserii Johna </a:t>
            </a:r>
            <a:r>
              <a:rPr lang="pl-PL" sz="2200" dirty="0" err="1">
                <a:latin typeface="Times New Roman" panose="02020603050405020304" pitchFamily="18" charset="0"/>
                <a:cs typeface="Times New Roman" panose="02020603050405020304" pitchFamily="18" charset="0"/>
              </a:rPr>
              <a:t>Glenistera</a:t>
            </a:r>
            <a:r>
              <a:rPr lang="pl-PL" sz="2200" dirty="0">
                <a:latin typeface="Times New Roman" panose="02020603050405020304" pitchFamily="18" charset="0"/>
                <a:cs typeface="Times New Roman" panose="02020603050405020304" pitchFamily="18" charset="0"/>
              </a:rPr>
              <a:t> z 1977. Rolę Marii Curie odegrała </a:t>
            </a:r>
            <a:r>
              <a:rPr lang="pl-PL" sz="2200" dirty="0" err="1">
                <a:latin typeface="Times New Roman" panose="02020603050405020304" pitchFamily="18" charset="0"/>
                <a:cs typeface="Times New Roman" panose="02020603050405020304" pitchFamily="18" charset="0"/>
              </a:rPr>
              <a:t>Jane</a:t>
            </a:r>
            <a:r>
              <a:rPr lang="pl-PL" sz="2200" dirty="0">
                <a:latin typeface="Times New Roman" panose="02020603050405020304" pitchFamily="18" charset="0"/>
                <a:cs typeface="Times New Roman" panose="02020603050405020304" pitchFamily="18" charset="0"/>
              </a:rPr>
              <a:t> </a:t>
            </a:r>
            <a:r>
              <a:rPr lang="pl-PL" sz="2200" dirty="0" err="1" smtClean="0">
                <a:latin typeface="Times New Roman" panose="02020603050405020304" pitchFamily="18" charset="0"/>
                <a:cs typeface="Times New Roman" panose="02020603050405020304" pitchFamily="18" charset="0"/>
              </a:rPr>
              <a:t>Lapotaire</a:t>
            </a:r>
            <a:r>
              <a:rPr lang="pl-PL" sz="2200" dirty="0" smtClean="0">
                <a:latin typeface="Times New Roman" panose="02020603050405020304" pitchFamily="18" charset="0"/>
                <a:cs typeface="Times New Roman" panose="02020603050405020304" pitchFamily="18" charset="0"/>
              </a:rPr>
              <a:t>.</a:t>
            </a:r>
            <a:endParaRPr lang="pl-PL" sz="2200" dirty="0">
              <a:latin typeface="Times New Roman" panose="02020603050405020304" pitchFamily="18" charset="0"/>
              <a:cs typeface="Times New Roman" panose="02020603050405020304" pitchFamily="18" charset="0"/>
            </a:endParaRPr>
          </a:p>
          <a:p>
            <a:r>
              <a:rPr lang="pl-PL" sz="2200" i="1" dirty="0">
                <a:latin typeface="Times New Roman" panose="02020603050405020304" pitchFamily="18" charset="0"/>
                <a:cs typeface="Times New Roman" panose="02020603050405020304" pitchFamily="18" charset="0"/>
              </a:rPr>
              <a:t>Maria Curie </a:t>
            </a:r>
            <a:r>
              <a:rPr lang="pl-PL" sz="2200" dirty="0">
                <a:latin typeface="Times New Roman" panose="02020603050405020304" pitchFamily="18" charset="0"/>
                <a:cs typeface="Times New Roman" panose="02020603050405020304" pitchFamily="18" charset="0"/>
              </a:rPr>
              <a:t>– biograficzny </a:t>
            </a:r>
            <a:r>
              <a:rPr lang="pl-PL" sz="2200" dirty="0" err="1">
                <a:latin typeface="Times New Roman" panose="02020603050405020304" pitchFamily="18" charset="0"/>
                <a:cs typeface="Times New Roman" panose="02020603050405020304" pitchFamily="18" charset="0"/>
              </a:rPr>
              <a:t>miniserial</a:t>
            </a:r>
            <a:r>
              <a:rPr lang="pl-PL" sz="2200" dirty="0">
                <a:latin typeface="Times New Roman" panose="02020603050405020304" pitchFamily="18" charset="0"/>
                <a:cs typeface="Times New Roman" panose="02020603050405020304" pitchFamily="18" charset="0"/>
              </a:rPr>
              <a:t> telewizyjny z 1990 w reżyserii Michela </a:t>
            </a:r>
            <a:r>
              <a:rPr lang="pl-PL" sz="2200" dirty="0" err="1">
                <a:latin typeface="Times New Roman" panose="02020603050405020304" pitchFamily="18" charset="0"/>
                <a:cs typeface="Times New Roman" panose="02020603050405020304" pitchFamily="18" charset="0"/>
              </a:rPr>
              <a:t>Boisronda</a:t>
            </a:r>
            <a:r>
              <a:rPr lang="pl-PL" sz="2200" dirty="0">
                <a:latin typeface="Times New Roman" panose="02020603050405020304" pitchFamily="18" charset="0"/>
                <a:cs typeface="Times New Roman" panose="02020603050405020304" pitchFamily="18" charset="0"/>
              </a:rPr>
              <a:t>. Rolę Marii Curie odegrała Marie-Christine </a:t>
            </a:r>
            <a:r>
              <a:rPr lang="pl-PL" sz="2200" dirty="0" smtClean="0">
                <a:latin typeface="Times New Roman" panose="02020603050405020304" pitchFamily="18" charset="0"/>
                <a:cs typeface="Times New Roman" panose="02020603050405020304" pitchFamily="18" charset="0"/>
              </a:rPr>
              <a:t>Barrault.</a:t>
            </a:r>
            <a:endParaRPr lang="pl-PL" sz="2200" dirty="0">
              <a:latin typeface="Times New Roman" panose="02020603050405020304" pitchFamily="18" charset="0"/>
              <a:cs typeface="Times New Roman" panose="02020603050405020304" pitchFamily="18" charset="0"/>
            </a:endParaRPr>
          </a:p>
          <a:p>
            <a:r>
              <a:rPr lang="pl-PL" sz="2200" i="1" dirty="0">
                <a:latin typeface="Times New Roman" panose="02020603050405020304" pitchFamily="18" charset="0"/>
                <a:cs typeface="Times New Roman" panose="02020603050405020304" pitchFamily="18" charset="0"/>
              </a:rPr>
              <a:t>Maria</a:t>
            </a:r>
            <a:r>
              <a:rPr lang="pl-PL" sz="2200" dirty="0">
                <a:latin typeface="Times New Roman" panose="02020603050405020304" pitchFamily="18" charset="0"/>
                <a:cs typeface="Times New Roman" panose="02020603050405020304" pitchFamily="18" charset="0"/>
              </a:rPr>
              <a:t> – film biograficzny w reżyserii Krzysztofa Szmagiera z 1998. Powstał on z inicjatywy Komitetu Obchodów 100-lecia Odkrycia Polonu i </a:t>
            </a:r>
            <a:r>
              <a:rPr lang="pl-PL" sz="2200" dirty="0" smtClean="0">
                <a:latin typeface="Times New Roman" panose="02020603050405020304" pitchFamily="18" charset="0"/>
                <a:cs typeface="Times New Roman" panose="02020603050405020304" pitchFamily="18" charset="0"/>
              </a:rPr>
              <a:t>Radu.</a:t>
            </a:r>
            <a:endParaRPr lang="pl-PL" sz="2200" dirty="0">
              <a:latin typeface="Times New Roman" panose="02020603050405020304" pitchFamily="18" charset="0"/>
              <a:cs typeface="Times New Roman" panose="02020603050405020304" pitchFamily="18" charset="0"/>
            </a:endParaRPr>
          </a:p>
          <a:p>
            <a:r>
              <a:rPr lang="pl-PL" sz="2200" i="1" dirty="0">
                <a:latin typeface="Times New Roman" panose="02020603050405020304" pitchFamily="18" charset="0"/>
                <a:cs typeface="Times New Roman" panose="02020603050405020304" pitchFamily="18" charset="0"/>
              </a:rPr>
              <a:t>Palmy Pana </a:t>
            </a:r>
            <a:r>
              <a:rPr lang="pl-PL" sz="2200" i="1" dirty="0" err="1">
                <a:latin typeface="Times New Roman" panose="02020603050405020304" pitchFamily="18" charset="0"/>
                <a:cs typeface="Times New Roman" panose="02020603050405020304" pitchFamily="18" charset="0"/>
              </a:rPr>
              <a:t>Schutza</a:t>
            </a:r>
            <a:r>
              <a:rPr lang="pl-PL" sz="2200" i="1" dirty="0">
                <a:latin typeface="Times New Roman" panose="02020603050405020304" pitchFamily="18" charset="0"/>
                <a:cs typeface="Times New Roman" panose="02020603050405020304" pitchFamily="18" charset="0"/>
              </a:rPr>
              <a:t> </a:t>
            </a:r>
            <a:r>
              <a:rPr lang="pl-PL" sz="2200" dirty="0">
                <a:latin typeface="Times New Roman" panose="02020603050405020304" pitchFamily="18" charset="0"/>
                <a:cs typeface="Times New Roman" panose="02020603050405020304" pitchFamily="18" charset="0"/>
              </a:rPr>
              <a:t>– francuski film biograficzny z 1997 w reżyserii Claude’a </a:t>
            </a:r>
            <a:r>
              <a:rPr lang="pl-PL" sz="2200" dirty="0" err="1">
                <a:latin typeface="Times New Roman" panose="02020603050405020304" pitchFamily="18" charset="0"/>
                <a:cs typeface="Times New Roman" panose="02020603050405020304" pitchFamily="18" charset="0"/>
              </a:rPr>
              <a:t>Pinoteau</a:t>
            </a:r>
            <a:r>
              <a:rPr lang="pl-PL" sz="2200" dirty="0">
                <a:latin typeface="Times New Roman" panose="02020603050405020304" pitchFamily="18" charset="0"/>
                <a:cs typeface="Times New Roman" panose="02020603050405020304" pitchFamily="18" charset="0"/>
              </a:rPr>
              <a:t> z Isabelle Huppert w roli Marii </a:t>
            </a:r>
            <a:r>
              <a:rPr lang="pl-PL" sz="2200" dirty="0" smtClean="0">
                <a:latin typeface="Times New Roman" panose="02020603050405020304" pitchFamily="18" charset="0"/>
                <a:cs typeface="Times New Roman" panose="02020603050405020304" pitchFamily="18" charset="0"/>
              </a:rPr>
              <a:t>Skłodowskiej-Curie</a:t>
            </a:r>
            <a:r>
              <a:rPr lang="pl-PL" sz="2200" dirty="0">
                <a:latin typeface="Times New Roman" panose="02020603050405020304" pitchFamily="18" charset="0"/>
                <a:cs typeface="Times New Roman" panose="02020603050405020304" pitchFamily="18" charset="0"/>
              </a:rPr>
              <a:t>.</a:t>
            </a:r>
            <a:endParaRPr lang="pl-PL"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6729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509666"/>
            <a:ext cx="10515600" cy="5667297"/>
          </a:xfrm>
        </p:spPr>
        <p:txBody>
          <a:bodyPr>
            <a:normAutofit/>
          </a:bodyPr>
          <a:lstStyle/>
          <a:p>
            <a:r>
              <a:rPr lang="pl-PL" sz="2200" i="1" dirty="0">
                <a:latin typeface="Times New Roman" panose="02020603050405020304" pitchFamily="18" charset="0"/>
                <a:cs typeface="Times New Roman" panose="02020603050405020304" pitchFamily="18" charset="0"/>
              </a:rPr>
              <a:t>Maria Skłodowska-Curie</a:t>
            </a:r>
            <a:r>
              <a:rPr lang="pl-PL" sz="2200" dirty="0">
                <a:latin typeface="Times New Roman" panose="02020603050405020304" pitchFamily="18" charset="0"/>
                <a:cs typeface="Times New Roman" panose="02020603050405020304" pitchFamily="18" charset="0"/>
              </a:rPr>
              <a:t> – film biograficzny w reżyserii Bohdana </a:t>
            </a:r>
            <a:r>
              <a:rPr lang="pl-PL" sz="2200" dirty="0" err="1">
                <a:latin typeface="Times New Roman" panose="02020603050405020304" pitchFamily="18" charset="0"/>
                <a:cs typeface="Times New Roman" panose="02020603050405020304" pitchFamily="18" charset="0"/>
              </a:rPr>
              <a:t>Rączkowskiego</a:t>
            </a:r>
            <a:r>
              <a:rPr lang="pl-PL" sz="2200" dirty="0">
                <a:latin typeface="Times New Roman" panose="02020603050405020304" pitchFamily="18" charset="0"/>
                <a:cs typeface="Times New Roman" panose="02020603050405020304" pitchFamily="18" charset="0"/>
              </a:rPr>
              <a:t> z </a:t>
            </a:r>
            <a:r>
              <a:rPr lang="pl-PL" sz="2200" dirty="0" smtClean="0">
                <a:latin typeface="Times New Roman" panose="02020603050405020304" pitchFamily="18" charset="0"/>
                <a:cs typeface="Times New Roman" panose="02020603050405020304" pitchFamily="18" charset="0"/>
              </a:rPr>
              <a:t>2004</a:t>
            </a:r>
            <a:r>
              <a:rPr lang="pl-PL" sz="2200" baseline="30000" dirty="0">
                <a:latin typeface="Times New Roman" panose="02020603050405020304" pitchFamily="18" charset="0"/>
                <a:cs typeface="Times New Roman" panose="02020603050405020304" pitchFamily="18" charset="0"/>
              </a:rPr>
              <a:t>.</a:t>
            </a:r>
            <a:endParaRPr lang="pl-PL" sz="2200" dirty="0">
              <a:latin typeface="Times New Roman" panose="02020603050405020304" pitchFamily="18" charset="0"/>
              <a:cs typeface="Times New Roman" panose="02020603050405020304" pitchFamily="18" charset="0"/>
            </a:endParaRPr>
          </a:p>
          <a:p>
            <a:r>
              <a:rPr lang="pl-PL" sz="2200" i="1" dirty="0">
                <a:latin typeface="Times New Roman" panose="02020603050405020304" pitchFamily="18" charset="0"/>
                <a:cs typeface="Times New Roman" panose="02020603050405020304" pitchFamily="18" charset="0"/>
              </a:rPr>
              <a:t>Maria</a:t>
            </a:r>
            <a:r>
              <a:rPr lang="pl-PL" sz="2200" dirty="0">
                <a:latin typeface="Times New Roman" panose="02020603050405020304" pitchFamily="18" charset="0"/>
                <a:cs typeface="Times New Roman" panose="02020603050405020304" pitchFamily="18" charset="0"/>
              </a:rPr>
              <a:t> – film dokumentalno-fabularyzowany w reżyserii Alicji Albrecht z </a:t>
            </a:r>
            <a:r>
              <a:rPr lang="pl-PL" sz="2200" dirty="0" smtClean="0">
                <a:latin typeface="Times New Roman" panose="02020603050405020304" pitchFamily="18" charset="0"/>
                <a:cs typeface="Times New Roman" panose="02020603050405020304" pitchFamily="18" charset="0"/>
              </a:rPr>
              <a:t>2011. </a:t>
            </a:r>
            <a:r>
              <a:rPr lang="pl-PL" sz="2200" dirty="0">
                <a:latin typeface="Times New Roman" panose="02020603050405020304" pitchFamily="18" charset="0"/>
                <a:cs typeface="Times New Roman" panose="02020603050405020304" pitchFamily="18" charset="0"/>
              </a:rPr>
              <a:t>W roli Marii Skłodowskiej-Curie Joanna Szczepkowska. Film zawiera wspomnienia wnuczki uczonej – Heleny </a:t>
            </a:r>
            <a:r>
              <a:rPr lang="pl-PL" sz="2200" dirty="0" err="1">
                <a:latin typeface="Times New Roman" panose="02020603050405020304" pitchFamily="18" charset="0"/>
                <a:cs typeface="Times New Roman" panose="02020603050405020304" pitchFamily="18" charset="0"/>
              </a:rPr>
              <a:t>Langevin</a:t>
            </a:r>
            <a:r>
              <a:rPr lang="pl-PL" sz="2200" dirty="0">
                <a:latin typeface="Times New Roman" panose="02020603050405020304" pitchFamily="18" charset="0"/>
                <a:cs typeface="Times New Roman" panose="02020603050405020304" pitchFamily="18" charset="0"/>
              </a:rPr>
              <a:t>-Joliot, wypowiedzi jej polskich i francuskich biografów, zdjęcia i krótkie archiwalne fragmenty filmowe. Znaczną część stanowią nastrojowe sceny fabularyzowane, ilustrowane listami i wspomnieniami uczonej.</a:t>
            </a:r>
          </a:p>
          <a:p>
            <a:r>
              <a:rPr lang="pl-PL" sz="2200" i="1" dirty="0">
                <a:latin typeface="Times New Roman" panose="02020603050405020304" pitchFamily="18" charset="0"/>
                <a:cs typeface="Times New Roman" panose="02020603050405020304" pitchFamily="18" charset="0"/>
              </a:rPr>
              <a:t>Śladami Marii Skłodowskiej-Curie</a:t>
            </a:r>
            <a:r>
              <a:rPr lang="pl-PL" sz="2200" dirty="0">
                <a:latin typeface="Times New Roman" panose="02020603050405020304" pitchFamily="18" charset="0"/>
                <a:cs typeface="Times New Roman" panose="02020603050405020304" pitchFamily="18" charset="0"/>
              </a:rPr>
              <a:t> – film dokumentalno-fabularyzowany w reżyserii Krzysztofa Rogulskiego z </a:t>
            </a:r>
            <a:r>
              <a:rPr lang="pl-PL" sz="2200" dirty="0" smtClean="0">
                <a:latin typeface="Times New Roman" panose="02020603050405020304" pitchFamily="18" charset="0"/>
                <a:cs typeface="Times New Roman" panose="02020603050405020304" pitchFamily="18" charset="0"/>
              </a:rPr>
              <a:t>2011. </a:t>
            </a:r>
            <a:r>
              <a:rPr lang="pl-PL" sz="2200" dirty="0">
                <a:latin typeface="Times New Roman" panose="02020603050405020304" pitchFamily="18" charset="0"/>
                <a:cs typeface="Times New Roman" panose="02020603050405020304" pitchFamily="18" charset="0"/>
              </a:rPr>
              <a:t>W roli Marii Skłodowskiej-Curie </a:t>
            </a:r>
            <a:r>
              <a:rPr lang="pl-PL" sz="2200" dirty="0" err="1">
                <a:latin typeface="Times New Roman" panose="02020603050405020304" pitchFamily="18" charset="0"/>
                <a:cs typeface="Times New Roman" panose="02020603050405020304" pitchFamily="18" charset="0"/>
              </a:rPr>
              <a:t>Elisabeth</a:t>
            </a:r>
            <a:r>
              <a:rPr lang="pl-PL" sz="2200" dirty="0">
                <a:latin typeface="Times New Roman" panose="02020603050405020304" pitchFamily="18" charset="0"/>
                <a:cs typeface="Times New Roman" panose="02020603050405020304" pitchFamily="18" charset="0"/>
              </a:rPr>
              <a:t> Duda. W filmie zaprezentowano m.in. wywiady z wnuczką Marii Skłodowskiej-Curie, prof. </a:t>
            </a:r>
            <a:r>
              <a:rPr lang="pl-PL" sz="2200" dirty="0" err="1">
                <a:latin typeface="Times New Roman" panose="02020603050405020304" pitchFamily="18" charset="0"/>
                <a:cs typeface="Times New Roman" panose="02020603050405020304" pitchFamily="18" charset="0"/>
              </a:rPr>
              <a:t>Hélène</a:t>
            </a:r>
            <a:r>
              <a:rPr lang="pl-PL" sz="2200" dirty="0">
                <a:latin typeface="Times New Roman" panose="02020603050405020304" pitchFamily="18" charset="0"/>
                <a:cs typeface="Times New Roman" panose="02020603050405020304" pitchFamily="18" charset="0"/>
              </a:rPr>
              <a:t> </a:t>
            </a:r>
            <a:r>
              <a:rPr lang="pl-PL" sz="2200" dirty="0" err="1">
                <a:latin typeface="Times New Roman" panose="02020603050405020304" pitchFamily="18" charset="0"/>
                <a:cs typeface="Times New Roman" panose="02020603050405020304" pitchFamily="18" charset="0"/>
              </a:rPr>
              <a:t>Langevin</a:t>
            </a:r>
            <a:r>
              <a:rPr lang="pl-PL" sz="2200" dirty="0">
                <a:latin typeface="Times New Roman" panose="02020603050405020304" pitchFamily="18" charset="0"/>
                <a:cs typeface="Times New Roman" panose="02020603050405020304" pitchFamily="18" charset="0"/>
              </a:rPr>
              <a:t>-Joliot oraz z pierwszą francuską astronautką, Claudie </a:t>
            </a:r>
            <a:r>
              <a:rPr lang="pl-PL" sz="2200" dirty="0" err="1">
                <a:latin typeface="Times New Roman" panose="02020603050405020304" pitchFamily="18" charset="0"/>
                <a:cs typeface="Times New Roman" panose="02020603050405020304" pitchFamily="18" charset="0"/>
              </a:rPr>
              <a:t>Haignere</a:t>
            </a:r>
            <a:r>
              <a:rPr lang="pl-PL" sz="2200" dirty="0">
                <a:latin typeface="Times New Roman" panose="02020603050405020304" pitchFamily="18" charset="0"/>
                <a:cs typeface="Times New Roman" panose="02020603050405020304" pitchFamily="18" charset="0"/>
              </a:rPr>
              <a:t>.</a:t>
            </a:r>
          </a:p>
          <a:p>
            <a:r>
              <a:rPr lang="pl-PL" sz="2200" i="1" dirty="0">
                <a:latin typeface="Times New Roman" panose="02020603050405020304" pitchFamily="18" charset="0"/>
                <a:cs typeface="Times New Roman" panose="02020603050405020304" pitchFamily="18" charset="0"/>
              </a:rPr>
              <a:t>Maria Skłodowska-Curie</a:t>
            </a:r>
            <a:r>
              <a:rPr lang="pl-PL" sz="2200" dirty="0">
                <a:latin typeface="Times New Roman" panose="02020603050405020304" pitchFamily="18" charset="0"/>
                <a:cs typeface="Times New Roman" panose="02020603050405020304" pitchFamily="18" charset="0"/>
              </a:rPr>
              <a:t> (fr. </a:t>
            </a:r>
            <a:r>
              <a:rPr lang="pl-PL" sz="2200" i="1" dirty="0">
                <a:latin typeface="Times New Roman" panose="02020603050405020304" pitchFamily="18" charset="0"/>
                <a:cs typeface="Times New Roman" panose="02020603050405020304" pitchFamily="18" charset="0"/>
              </a:rPr>
              <a:t>Marie Curie</a:t>
            </a:r>
            <a:r>
              <a:rPr lang="pl-PL" sz="2200" dirty="0">
                <a:latin typeface="Times New Roman" panose="02020603050405020304" pitchFamily="18" charset="0"/>
                <a:cs typeface="Times New Roman" panose="02020603050405020304" pitchFamily="18" charset="0"/>
              </a:rPr>
              <a:t>) – biograficzny film fabularny w reżyserii Marie </a:t>
            </a:r>
            <a:r>
              <a:rPr lang="pl-PL" sz="2200" dirty="0" err="1">
                <a:latin typeface="Times New Roman" panose="02020603050405020304" pitchFamily="18" charset="0"/>
                <a:cs typeface="Times New Roman" panose="02020603050405020304" pitchFamily="18" charset="0"/>
              </a:rPr>
              <a:t>Noëlle</a:t>
            </a:r>
            <a:r>
              <a:rPr lang="pl-PL" sz="2200" dirty="0">
                <a:latin typeface="Times New Roman" panose="02020603050405020304" pitchFamily="18" charset="0"/>
                <a:cs typeface="Times New Roman" panose="02020603050405020304" pitchFamily="18" charset="0"/>
              </a:rPr>
              <a:t> z 2016, nakręcony w koprodukcji francusko-niemiecko-polsko-belgijskiej. W roli Marii Skłodowskiej-Curie Karolina Gruszka.</a:t>
            </a:r>
          </a:p>
          <a:p>
            <a:r>
              <a:rPr lang="pl-PL" sz="2200" i="1" dirty="0">
                <a:latin typeface="Times New Roman" panose="02020603050405020304" pitchFamily="18" charset="0"/>
                <a:cs typeface="Times New Roman" panose="02020603050405020304" pitchFamily="18" charset="0"/>
              </a:rPr>
              <a:t>Skłodowska</a:t>
            </a:r>
            <a:r>
              <a:rPr lang="pl-PL" sz="2200" dirty="0">
                <a:latin typeface="Times New Roman" panose="02020603050405020304" pitchFamily="18" charset="0"/>
                <a:cs typeface="Times New Roman" panose="02020603050405020304" pitchFamily="18" charset="0"/>
              </a:rPr>
              <a:t> (ang. </a:t>
            </a:r>
            <a:r>
              <a:rPr lang="pl-PL" sz="2200" i="1" dirty="0" err="1">
                <a:latin typeface="Times New Roman" panose="02020603050405020304" pitchFamily="18" charset="0"/>
                <a:cs typeface="Times New Roman" panose="02020603050405020304" pitchFamily="18" charset="0"/>
              </a:rPr>
              <a:t>Radioactive</a:t>
            </a:r>
            <a:r>
              <a:rPr lang="pl-PL" sz="2200" dirty="0">
                <a:latin typeface="Times New Roman" panose="02020603050405020304" pitchFamily="18" charset="0"/>
                <a:cs typeface="Times New Roman" panose="02020603050405020304" pitchFamily="18" charset="0"/>
              </a:rPr>
              <a:t>) - biograficzny film fabularny w reżyserii </a:t>
            </a:r>
            <a:r>
              <a:rPr lang="pl-PL" sz="2200" dirty="0" err="1">
                <a:latin typeface="Times New Roman" panose="02020603050405020304" pitchFamily="18" charset="0"/>
                <a:cs typeface="Times New Roman" panose="02020603050405020304" pitchFamily="18" charset="0"/>
              </a:rPr>
              <a:t>Marjane</a:t>
            </a:r>
            <a:r>
              <a:rPr lang="pl-PL" sz="2200" dirty="0">
                <a:latin typeface="Times New Roman" panose="02020603050405020304" pitchFamily="18" charset="0"/>
                <a:cs typeface="Times New Roman" panose="02020603050405020304" pitchFamily="18" charset="0"/>
              </a:rPr>
              <a:t> </a:t>
            </a:r>
            <a:r>
              <a:rPr lang="pl-PL" sz="2200" dirty="0" err="1">
                <a:latin typeface="Times New Roman" panose="02020603050405020304" pitchFamily="18" charset="0"/>
                <a:cs typeface="Times New Roman" panose="02020603050405020304" pitchFamily="18" charset="0"/>
              </a:rPr>
              <a:t>Satrapi</a:t>
            </a:r>
            <a:r>
              <a:rPr lang="pl-PL" sz="2200" dirty="0">
                <a:latin typeface="Times New Roman" panose="02020603050405020304" pitchFamily="18" charset="0"/>
                <a:cs typeface="Times New Roman" panose="02020603050405020304" pitchFamily="18" charset="0"/>
              </a:rPr>
              <a:t> z 2019. W roli Marii Skłodowskiej-Curie </a:t>
            </a:r>
            <a:r>
              <a:rPr lang="pl-PL" sz="2200" dirty="0" err="1">
                <a:latin typeface="Times New Roman" panose="02020603050405020304" pitchFamily="18" charset="0"/>
                <a:cs typeface="Times New Roman" panose="02020603050405020304" pitchFamily="18" charset="0"/>
              </a:rPr>
              <a:t>Rosamund</a:t>
            </a:r>
            <a:r>
              <a:rPr lang="pl-PL" sz="2200" dirty="0">
                <a:latin typeface="Times New Roman" panose="02020603050405020304" pitchFamily="18" charset="0"/>
                <a:cs typeface="Times New Roman" panose="02020603050405020304" pitchFamily="18" charset="0"/>
              </a:rPr>
              <a:t> </a:t>
            </a:r>
            <a:r>
              <a:rPr lang="pl-PL" sz="2200" dirty="0" err="1">
                <a:latin typeface="Times New Roman" panose="02020603050405020304" pitchFamily="18" charset="0"/>
                <a:cs typeface="Times New Roman" panose="02020603050405020304" pitchFamily="18" charset="0"/>
              </a:rPr>
              <a:t>Pike</a:t>
            </a:r>
            <a:r>
              <a:rPr lang="pl-PL" sz="2200" dirty="0" smtClean="0">
                <a:latin typeface="Times New Roman" panose="02020603050405020304" pitchFamily="18" charset="0"/>
                <a:cs typeface="Times New Roman" panose="02020603050405020304" pitchFamily="18" charset="0"/>
              </a:rPr>
              <a:t>.</a:t>
            </a:r>
            <a:endParaRPr lang="pl-PL"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2923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Sztuki teatralne</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lstStyle/>
          <a:p>
            <a:r>
              <a:rPr lang="pl-PL" sz="2200" i="1" dirty="0">
                <a:latin typeface="Times New Roman" panose="02020603050405020304" pitchFamily="18" charset="0"/>
                <a:cs typeface="Times New Roman" panose="02020603050405020304" pitchFamily="18" charset="0"/>
              </a:rPr>
              <a:t>Promieniowanie</a:t>
            </a:r>
            <a:r>
              <a:rPr lang="pl-PL" sz="2200" dirty="0">
                <a:latin typeface="Times New Roman" panose="02020603050405020304" pitchFamily="18" charset="0"/>
                <a:cs typeface="Times New Roman" panose="02020603050405020304" pitchFamily="18" charset="0"/>
              </a:rPr>
              <a:t> – sztuka Kazimierza </a:t>
            </a:r>
            <a:r>
              <a:rPr lang="pl-PL" sz="2200" dirty="0" smtClean="0">
                <a:latin typeface="Times New Roman" panose="02020603050405020304" pitchFamily="18" charset="0"/>
                <a:cs typeface="Times New Roman" panose="02020603050405020304" pitchFamily="18" charset="0"/>
              </a:rPr>
              <a:t>Brauna</a:t>
            </a:r>
            <a:endParaRPr lang="pl-PL" sz="2200" dirty="0">
              <a:latin typeface="Times New Roman" panose="02020603050405020304" pitchFamily="18" charset="0"/>
              <a:cs typeface="Times New Roman" panose="02020603050405020304" pitchFamily="18" charset="0"/>
            </a:endParaRPr>
          </a:p>
          <a:p>
            <a:r>
              <a:rPr lang="pl-PL" sz="2200" i="1" dirty="0" err="1">
                <a:latin typeface="Times New Roman" panose="02020603050405020304" pitchFamily="18" charset="0"/>
                <a:cs typeface="Times New Roman" panose="02020603050405020304" pitchFamily="18" charset="0"/>
              </a:rPr>
              <a:t>Radiation</a:t>
            </a:r>
            <a:r>
              <a:rPr lang="pl-PL" sz="2200" i="1" dirty="0">
                <a:latin typeface="Times New Roman" panose="02020603050405020304" pitchFamily="18" charset="0"/>
                <a:cs typeface="Times New Roman" panose="02020603050405020304" pitchFamily="18" charset="0"/>
              </a:rPr>
              <a:t> – a </a:t>
            </a:r>
            <a:r>
              <a:rPr lang="pl-PL" sz="2200" i="1" dirty="0" err="1">
                <a:latin typeface="Times New Roman" panose="02020603050405020304" pitchFamily="18" charset="0"/>
                <a:cs typeface="Times New Roman" panose="02020603050405020304" pitchFamily="18" charset="0"/>
              </a:rPr>
              <a:t>passion</a:t>
            </a:r>
            <a:r>
              <a:rPr lang="pl-PL" sz="2200" i="1" dirty="0">
                <a:latin typeface="Times New Roman" panose="02020603050405020304" pitchFamily="18" charset="0"/>
                <a:cs typeface="Times New Roman" panose="02020603050405020304" pitchFamily="18" charset="0"/>
              </a:rPr>
              <a:t> of Marie Curie</a:t>
            </a:r>
            <a:r>
              <a:rPr lang="pl-PL" sz="2200" dirty="0">
                <a:latin typeface="Times New Roman" panose="02020603050405020304" pitchFamily="18" charset="0"/>
                <a:cs typeface="Times New Roman" panose="02020603050405020304" pitchFamily="18" charset="0"/>
              </a:rPr>
              <a:t> – sztuka amerykańskiego aktora i reżysera Alana </a:t>
            </a:r>
            <a:r>
              <a:rPr lang="pl-PL" sz="2200" dirty="0" err="1" smtClean="0">
                <a:latin typeface="Times New Roman" panose="02020603050405020304" pitchFamily="18" charset="0"/>
                <a:cs typeface="Times New Roman" panose="02020603050405020304" pitchFamily="18" charset="0"/>
              </a:rPr>
              <a:t>Aldy</a:t>
            </a:r>
            <a:endParaRPr lang="pl-PL" sz="2200" dirty="0">
              <a:latin typeface="Times New Roman" panose="02020603050405020304" pitchFamily="18" charset="0"/>
              <a:cs typeface="Times New Roman" panose="02020603050405020304" pitchFamily="18" charset="0"/>
            </a:endParaRPr>
          </a:p>
          <a:p>
            <a:r>
              <a:rPr lang="pl-PL" sz="2200" i="1" dirty="0">
                <a:latin typeface="Times New Roman" panose="02020603050405020304" pitchFamily="18" charset="0"/>
                <a:cs typeface="Times New Roman" panose="02020603050405020304" pitchFamily="18" charset="0"/>
              </a:rPr>
              <a:t>Blanche i Marie</a:t>
            </a:r>
            <a:r>
              <a:rPr lang="pl-PL" sz="2200" dirty="0">
                <a:latin typeface="Times New Roman" panose="02020603050405020304" pitchFamily="18" charset="0"/>
                <a:cs typeface="Times New Roman" panose="02020603050405020304" pitchFamily="18" charset="0"/>
              </a:rPr>
              <a:t> – sztuka napisana przez Cezarego Ibera</a:t>
            </a:r>
          </a:p>
          <a:p>
            <a:r>
              <a:rPr lang="pl-PL" sz="2200" i="1" dirty="0">
                <a:latin typeface="Times New Roman" panose="02020603050405020304" pitchFamily="18" charset="0"/>
                <a:cs typeface="Times New Roman" panose="02020603050405020304" pitchFamily="18" charset="0"/>
              </a:rPr>
              <a:t>Madame Curie</a:t>
            </a:r>
            <a:r>
              <a:rPr lang="pl-PL" sz="2200" dirty="0">
                <a:latin typeface="Times New Roman" panose="02020603050405020304" pitchFamily="18" charset="0"/>
                <a:cs typeface="Times New Roman" panose="02020603050405020304" pitchFamily="18" charset="0"/>
              </a:rPr>
              <a:t> – opera Elżbiety Sikory do libretta Agaty Miklaszewskiej, premiera 15 listopada 2011</a:t>
            </a:r>
          </a:p>
          <a:p>
            <a:r>
              <a:rPr lang="pl-PL" sz="2200" i="1" dirty="0" err="1">
                <a:latin typeface="Times New Roman" panose="02020603050405020304" pitchFamily="18" charset="0"/>
                <a:cs typeface="Times New Roman" panose="02020603050405020304" pitchFamily="18" charset="0"/>
              </a:rPr>
              <a:t>Amaterasu</a:t>
            </a:r>
            <a:r>
              <a:rPr lang="pl-PL" sz="2200" dirty="0">
                <a:latin typeface="Times New Roman" panose="02020603050405020304" pitchFamily="18" charset="0"/>
                <a:cs typeface="Times New Roman" panose="02020603050405020304" pitchFamily="18" charset="0"/>
              </a:rPr>
              <a:t> – sztuka Piotra Skotnickiego podsumowująca rok Marii Curie; Teatr Polskiego Radia, premiera 4 stycznia </a:t>
            </a:r>
            <a:r>
              <a:rPr lang="pl-PL" sz="2200" dirty="0" smtClean="0">
                <a:latin typeface="Times New Roman" panose="02020603050405020304" pitchFamily="18" charset="0"/>
                <a:cs typeface="Times New Roman" panose="02020603050405020304" pitchFamily="18" charset="0"/>
              </a:rPr>
              <a:t>2012</a:t>
            </a:r>
            <a:endParaRPr lang="pl-PL" sz="2200" dirty="0">
              <a:latin typeface="Times New Roman" panose="02020603050405020304" pitchFamily="18"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9830953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Pomniki</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825625"/>
            <a:ext cx="6731833" cy="4351338"/>
          </a:xfrm>
        </p:spPr>
        <p:txBody>
          <a:bodyPr/>
          <a:lstStyle/>
          <a:p>
            <a:pPr>
              <a:lnSpc>
                <a:spcPct val="100000"/>
              </a:lnSpc>
            </a:pPr>
            <a:r>
              <a:rPr lang="pl-PL" sz="2200" dirty="0">
                <a:latin typeface="Times New Roman" panose="02020603050405020304" pitchFamily="18" charset="0"/>
                <a:cs typeface="Times New Roman" panose="02020603050405020304" pitchFamily="18" charset="0"/>
              </a:rPr>
              <a:t>Maria Skłodowska-Curie została symbolicznie upamiętniona inskrypcją na grobowcu rodzinnym na Cmentarzu Powązkowskim w </a:t>
            </a:r>
            <a:r>
              <a:rPr lang="pl-PL" sz="2200" dirty="0" smtClean="0">
                <a:latin typeface="Times New Roman" panose="02020603050405020304" pitchFamily="18" charset="0"/>
                <a:cs typeface="Times New Roman" panose="02020603050405020304" pitchFamily="18" charset="0"/>
              </a:rPr>
              <a:t>Warszawie.</a:t>
            </a:r>
            <a:endParaRPr lang="pl-PL" sz="2200" dirty="0">
              <a:latin typeface="Times New Roman" panose="02020603050405020304" pitchFamily="18" charset="0"/>
              <a:cs typeface="Times New Roman" panose="02020603050405020304" pitchFamily="18" charset="0"/>
            </a:endParaRPr>
          </a:p>
          <a:p>
            <a:pPr>
              <a:lnSpc>
                <a:spcPct val="100000"/>
              </a:lnSpc>
            </a:pPr>
            <a:r>
              <a:rPr lang="pl-PL" sz="2200" dirty="0">
                <a:latin typeface="Times New Roman" panose="02020603050405020304" pitchFamily="18" charset="0"/>
                <a:cs typeface="Times New Roman" panose="02020603050405020304" pitchFamily="18" charset="0"/>
              </a:rPr>
              <a:t>Popiersie Marii Skłodowskiej-Curie stoi w Parku im. Henryka Jordana w Krakowie (IV.8</a:t>
            </a:r>
            <a:r>
              <a:rPr lang="pl-PL" sz="2200" dirty="0" smtClean="0">
                <a:latin typeface="Times New Roman" panose="02020603050405020304" pitchFamily="18" charset="0"/>
                <a:cs typeface="Times New Roman" panose="02020603050405020304" pitchFamily="18" charset="0"/>
              </a:rPr>
              <a:t>) (zdjęcie obok).</a:t>
            </a:r>
            <a:endParaRPr lang="pl-PL" sz="2200" dirty="0">
              <a:latin typeface="Times New Roman" panose="02020603050405020304" pitchFamily="18" charset="0"/>
              <a:cs typeface="Times New Roman" panose="02020603050405020304" pitchFamily="18" charset="0"/>
            </a:endParaRPr>
          </a:p>
          <a:p>
            <a:pPr>
              <a:lnSpc>
                <a:spcPct val="100000"/>
              </a:lnSpc>
            </a:pPr>
            <a:r>
              <a:rPr lang="pl-PL" sz="2200" dirty="0">
                <a:latin typeface="Times New Roman" panose="02020603050405020304" pitchFamily="18" charset="0"/>
                <a:cs typeface="Times New Roman" panose="02020603050405020304" pitchFamily="18" charset="0"/>
              </a:rPr>
              <a:t>W czerwcu 2014 odsłonięto w Warszawie rzeźbę wykonaną z brązu poświęconą </a:t>
            </a:r>
            <a:r>
              <a:rPr lang="pl-PL" sz="2200" dirty="0" smtClean="0">
                <a:latin typeface="Times New Roman" panose="02020603050405020304" pitchFamily="18" charset="0"/>
                <a:cs typeface="Times New Roman" panose="02020603050405020304" pitchFamily="18" charset="0"/>
              </a:rPr>
              <a:t>uczonej.</a:t>
            </a:r>
            <a:endParaRPr lang="pl-PL" sz="2200" dirty="0">
              <a:latin typeface="Times New Roman" panose="02020603050405020304" pitchFamily="18" charset="0"/>
              <a:cs typeface="Times New Roman" panose="02020603050405020304" pitchFamily="18" charset="0"/>
            </a:endParaRPr>
          </a:p>
          <a:p>
            <a:pPr marL="0" indent="0">
              <a:buNone/>
            </a:pP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0033" y="649166"/>
            <a:ext cx="3522688" cy="5654199"/>
          </a:xfrm>
          <a:prstGeom prst="rect">
            <a:avLst/>
          </a:prstGeom>
        </p:spPr>
      </p:pic>
    </p:spTree>
    <p:extLst>
      <p:ext uri="{BB962C8B-B14F-4D97-AF65-F5344CB8AC3E}">
        <p14:creationId xmlns:p14="http://schemas.microsoft.com/office/powerpoint/2010/main" val="41074916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Dzieciństwo i młodość</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pPr>
              <a:lnSpc>
                <a:spcPct val="100000"/>
              </a:lnSpc>
            </a:pPr>
            <a:r>
              <a:rPr lang="pl-PL" sz="2200" dirty="0">
                <a:latin typeface="Times New Roman" panose="02020603050405020304" pitchFamily="18" charset="0"/>
                <a:cs typeface="Times New Roman" panose="02020603050405020304" pitchFamily="18" charset="0"/>
              </a:rPr>
              <a:t>Kiedy Maria miała 9 lat, jej najstarsza siostra Zofia zmarła na tyfus. Dwa lata później, w wieku 42 lat zmarła jej matka, która od lat chorowała na </a:t>
            </a:r>
            <a:r>
              <a:rPr lang="pl-PL" sz="2200" dirty="0" smtClean="0">
                <a:latin typeface="Times New Roman" panose="02020603050405020304" pitchFamily="18" charset="0"/>
                <a:cs typeface="Times New Roman" panose="02020603050405020304" pitchFamily="18" charset="0"/>
              </a:rPr>
              <a:t>gruźlicę.</a:t>
            </a:r>
          </a:p>
          <a:p>
            <a:pPr>
              <a:lnSpc>
                <a:spcPct val="100000"/>
              </a:lnSpc>
            </a:pPr>
            <a:r>
              <a:rPr lang="pl-PL" sz="2200" dirty="0">
                <a:latin typeface="Times New Roman" panose="02020603050405020304" pitchFamily="18" charset="0"/>
                <a:cs typeface="Times New Roman" panose="02020603050405020304" pitchFamily="18" charset="0"/>
              </a:rPr>
              <a:t>Ojciec był ateistą, matka zaś głęboko wierzącą katoliczką. Po śmierci siostry i matki Maria wpadła w depresję, straciła też wiarę w Boga i stała się </a:t>
            </a:r>
            <a:r>
              <a:rPr lang="pl-PL" sz="2200" dirty="0" smtClean="0">
                <a:latin typeface="Times New Roman" panose="02020603050405020304" pitchFamily="18" charset="0"/>
                <a:cs typeface="Times New Roman" panose="02020603050405020304" pitchFamily="18" charset="0"/>
              </a:rPr>
              <a:t>ateistką, </a:t>
            </a:r>
            <a:r>
              <a:rPr lang="pl-PL" sz="2200" dirty="0">
                <a:latin typeface="Times New Roman" panose="02020603050405020304" pitchFamily="18" charset="0"/>
                <a:cs typeface="Times New Roman" panose="02020603050405020304" pitchFamily="18" charset="0"/>
              </a:rPr>
              <a:t>a według Reida </a:t>
            </a:r>
            <a:r>
              <a:rPr lang="pl-PL" sz="2200" dirty="0" smtClean="0">
                <a:latin typeface="Times New Roman" panose="02020603050405020304" pitchFamily="18" charset="0"/>
                <a:cs typeface="Times New Roman" panose="02020603050405020304" pitchFamily="18" charset="0"/>
              </a:rPr>
              <a:t>agnostyczką.</a:t>
            </a:r>
          </a:p>
          <a:p>
            <a:pPr>
              <a:lnSpc>
                <a:spcPct val="100000"/>
              </a:lnSpc>
            </a:pPr>
            <a:r>
              <a:rPr lang="pl-PL" sz="2200" dirty="0">
                <a:latin typeface="Times New Roman" panose="02020603050405020304" pitchFamily="18" charset="0"/>
                <a:cs typeface="Times New Roman" panose="02020603050405020304" pitchFamily="18" charset="0"/>
              </a:rPr>
              <a:t>Gdy Maria miała 10 lat rozpoczęła naukę na pensji dla dziewcząt, którą wcześniej prowadziła jej matka. Następnie kształciła się w III Żeńskim Gimnazjum Rządowym, które ukończyła w 1883 ze złotym </a:t>
            </a:r>
            <a:r>
              <a:rPr lang="pl-PL" sz="2200" dirty="0" smtClean="0">
                <a:latin typeface="Times New Roman" panose="02020603050405020304" pitchFamily="18" charset="0"/>
                <a:cs typeface="Times New Roman" panose="02020603050405020304" pitchFamily="18" charset="0"/>
              </a:rPr>
              <a:t>medalem. </a:t>
            </a:r>
            <a:r>
              <a:rPr lang="pl-PL" sz="2200" dirty="0">
                <a:latin typeface="Times New Roman" panose="02020603050405020304" pitchFamily="18" charset="0"/>
                <a:cs typeface="Times New Roman" panose="02020603050405020304" pitchFamily="18" charset="0"/>
              </a:rPr>
              <a:t>Kolejny rok spędziła na wsi u ziemiańskiej rodziny jej ojca, gdzie regenerowała siły fizyczne i psychiczne po bolesnych przeżyciach związanych ze śmiercią matki i siostry.</a:t>
            </a:r>
          </a:p>
        </p:txBody>
      </p:sp>
    </p:spTree>
    <p:extLst>
      <p:ext uri="{BB962C8B-B14F-4D97-AF65-F5344CB8AC3E}">
        <p14:creationId xmlns:p14="http://schemas.microsoft.com/office/powerpoint/2010/main" val="9271030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5672" y="569626"/>
            <a:ext cx="5187450" cy="2589029"/>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Monety i banknoty</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1" y="1690688"/>
            <a:ext cx="5757472" cy="3196105"/>
          </a:xfrm>
        </p:spPr>
        <p:txBody>
          <a:bodyPr>
            <a:normAutofit/>
          </a:bodyPr>
          <a:lstStyle/>
          <a:p>
            <a:pPr marL="0" indent="0">
              <a:buNone/>
            </a:pPr>
            <a:r>
              <a:rPr lang="pl-PL" sz="1800" dirty="0">
                <a:latin typeface="Times New Roman" panose="02020603050405020304" pitchFamily="18" charset="0"/>
                <a:cs typeface="Times New Roman" panose="02020603050405020304" pitchFamily="18" charset="0"/>
              </a:rPr>
              <a:t>Maria Skłodowska-Curie była kilkukrotnie upamiętniana na monetach i banknotach, m.in. polskich, francuskich i </a:t>
            </a:r>
            <a:r>
              <a:rPr lang="pl-PL" sz="1800" dirty="0" smtClean="0">
                <a:latin typeface="Times New Roman" panose="02020603050405020304" pitchFamily="18" charset="0"/>
                <a:cs typeface="Times New Roman" panose="02020603050405020304" pitchFamily="18" charset="0"/>
              </a:rPr>
              <a:t>hiszpańskich.</a:t>
            </a:r>
            <a:endParaRPr lang="pl-PL" sz="1800" dirty="0">
              <a:latin typeface="Times New Roman" panose="02020603050405020304" pitchFamily="18" charset="0"/>
              <a:cs typeface="Times New Roman" panose="02020603050405020304" pitchFamily="18" charset="0"/>
            </a:endParaRPr>
          </a:p>
          <a:p>
            <a:r>
              <a:rPr lang="pl-PL" sz="1800" dirty="0">
                <a:latin typeface="Times New Roman" panose="02020603050405020304" pitchFamily="18" charset="0"/>
                <a:cs typeface="Times New Roman" panose="02020603050405020304" pitchFamily="18" charset="0"/>
              </a:rPr>
              <a:t>Po raz pierwszy jej wizerunek umieszczono na pieniądzach w 1967 roku, w 100-lecie jej urodzin. Widniał na trzech polskich monetach, z czego dwie nie trafiły do szerszego obiegu. Trzecia, o nominale 10 zł, należała do serii „Wielcy Polacy”.</a:t>
            </a:r>
          </a:p>
          <a:p>
            <a:r>
              <a:rPr lang="pl-PL" sz="1800" dirty="0">
                <a:latin typeface="Times New Roman" panose="02020603050405020304" pitchFamily="18" charset="0"/>
                <a:cs typeface="Times New Roman" panose="02020603050405020304" pitchFamily="18" charset="0"/>
              </a:rPr>
              <a:t>W 1974 roku wykonano inną, srebrną monetę o nominale 100 zł. Awers zawierał kompozycję profilu noblistki i trzech promieni radu (alfa, beta i gamma).</a:t>
            </a:r>
          </a:p>
          <a:p>
            <a:pPr marL="0" indent="0">
              <a:buNone/>
            </a:pPr>
            <a:endParaRPr lang="pl-PL" dirty="0"/>
          </a:p>
        </p:txBody>
      </p:sp>
      <p:sp>
        <p:nvSpPr>
          <p:cNvPr id="5" name="pole tekstowe 4"/>
          <p:cNvSpPr txBox="1"/>
          <p:nvPr/>
        </p:nvSpPr>
        <p:spPr>
          <a:xfrm>
            <a:off x="838200" y="4761360"/>
            <a:ext cx="5652541" cy="2062103"/>
          </a:xfrm>
          <a:prstGeom prst="rect">
            <a:avLst/>
          </a:prstGeom>
          <a:noFill/>
        </p:spPr>
        <p:txBody>
          <a:bodyPr wrap="square" rtlCol="0">
            <a:spAutoFit/>
          </a:bodyPr>
          <a:lstStyle/>
          <a:p>
            <a:pPr marL="285750" indent="-285750">
              <a:buFont typeface="Arial" panose="020B0604020202020204" pitchFamily="34" charset="0"/>
              <a:buChar char="•"/>
            </a:pPr>
            <a:r>
              <a:rPr lang="pl-PL" dirty="0">
                <a:latin typeface="Times New Roman" panose="02020603050405020304" pitchFamily="18" charset="0"/>
                <a:cs typeface="Times New Roman" panose="02020603050405020304" pitchFamily="18" charset="0"/>
              </a:rPr>
              <a:t>W 1979 roku wprowadzono złotą monetę o nominale 2000 zł, wzorowaną na poprzedniej</a:t>
            </a:r>
            <a:r>
              <a:rPr lang="pl-PL"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pl-PL" dirty="0">
                <a:latin typeface="Times New Roman" panose="02020603050405020304" pitchFamily="18" charset="0"/>
                <a:cs typeface="Times New Roman" panose="02020603050405020304" pitchFamily="18" charset="0"/>
              </a:rPr>
              <a:t>W latach 1989–1996 w obiegu był banknot o nominale 20 000 zł z wizerunkiem polskiej </a:t>
            </a:r>
            <a:r>
              <a:rPr lang="pl-PL" dirty="0" smtClean="0">
                <a:latin typeface="Times New Roman" panose="02020603050405020304" pitchFamily="18" charset="0"/>
                <a:cs typeface="Times New Roman" panose="02020603050405020304" pitchFamily="18" charset="0"/>
              </a:rPr>
              <a:t>noblistki, </a:t>
            </a:r>
            <a:r>
              <a:rPr lang="pl-PL" dirty="0">
                <a:latin typeface="Times New Roman" panose="02020603050405020304" pitchFamily="18" charset="0"/>
                <a:cs typeface="Times New Roman" panose="02020603050405020304" pitchFamily="18" charset="0"/>
              </a:rPr>
              <a:t>zaprojektowany przez Andrzeja </a:t>
            </a:r>
            <a:r>
              <a:rPr lang="pl-PL" dirty="0" err="1">
                <a:latin typeface="Times New Roman" panose="02020603050405020304" pitchFamily="18" charset="0"/>
                <a:cs typeface="Times New Roman" panose="02020603050405020304" pitchFamily="18" charset="0"/>
              </a:rPr>
              <a:t>Heidricha</a:t>
            </a:r>
            <a:r>
              <a:rPr lang="pl-PL"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pl-PL" sz="2000" dirty="0">
              <a:latin typeface="Times New Roman" panose="02020603050405020304" pitchFamily="18" charset="0"/>
              <a:cs typeface="Times New Roman" panose="02020603050405020304" pitchFamily="18" charset="0"/>
            </a:endParaRPr>
          </a:p>
          <a:p>
            <a:endParaRPr lang="pl-PL" dirty="0"/>
          </a:p>
        </p:txBody>
      </p:sp>
      <p:sp>
        <p:nvSpPr>
          <p:cNvPr id="6" name="pole tekstowe 5"/>
          <p:cNvSpPr txBox="1"/>
          <p:nvPr/>
        </p:nvSpPr>
        <p:spPr>
          <a:xfrm>
            <a:off x="6715593" y="3432748"/>
            <a:ext cx="4946755" cy="3416320"/>
          </a:xfrm>
          <a:prstGeom prst="rect">
            <a:avLst/>
          </a:prstGeom>
          <a:noFill/>
        </p:spPr>
        <p:txBody>
          <a:bodyPr wrap="square" rtlCol="0">
            <a:spAutoFit/>
          </a:bodyPr>
          <a:lstStyle/>
          <a:p>
            <a:pPr marL="285750" indent="-285750">
              <a:buFont typeface="Arial" panose="020B0604020202020204" pitchFamily="34" charset="0"/>
              <a:buChar char="•"/>
            </a:pPr>
            <a:r>
              <a:rPr lang="pl-PL" dirty="0" smtClean="0">
                <a:latin typeface="Times New Roman" panose="02020603050405020304" pitchFamily="18" charset="0"/>
                <a:cs typeface="Times New Roman" panose="02020603050405020304" pitchFamily="18" charset="0"/>
              </a:rPr>
              <a:t>W </a:t>
            </a:r>
            <a:r>
              <a:rPr lang="pl-PL" dirty="0">
                <a:latin typeface="Times New Roman" panose="02020603050405020304" pitchFamily="18" charset="0"/>
                <a:cs typeface="Times New Roman" panose="02020603050405020304" pitchFamily="18" charset="0"/>
              </a:rPr>
              <a:t>1998 roku wydano okolicznościowe monety o nominałach 2 zł i 20 zł, przedstawiające Marię Skłodowską-Curie wraz z mężem Pierre’em i z symbolami odkrytych przez nich pierwiastków. Na rewersie widnieje model atomu.</a:t>
            </a:r>
          </a:p>
          <a:p>
            <a:pPr marL="285750" indent="-285750">
              <a:buFont typeface="Arial" panose="020B0604020202020204" pitchFamily="34" charset="0"/>
              <a:buChar char="•"/>
            </a:pPr>
            <a:r>
              <a:rPr lang="pl-PL" dirty="0">
                <a:latin typeface="Times New Roman" panose="02020603050405020304" pitchFamily="18" charset="0"/>
                <a:cs typeface="Times New Roman" panose="02020603050405020304" pitchFamily="18" charset="0"/>
              </a:rPr>
              <a:t>25 listopada 2011 Narodowy Bank Polski wydał banknot </a:t>
            </a:r>
            <a:r>
              <a:rPr lang="pl-PL" dirty="0" smtClean="0">
                <a:latin typeface="Times New Roman" panose="02020603050405020304" pitchFamily="18" charset="0"/>
                <a:cs typeface="Times New Roman" panose="02020603050405020304" pitchFamily="18" charset="0"/>
              </a:rPr>
              <a:t>kolekcjonerski</a:t>
            </a: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o </a:t>
            </a:r>
            <a:r>
              <a:rPr lang="pl-PL" dirty="0">
                <a:latin typeface="Times New Roman" panose="02020603050405020304" pitchFamily="18" charset="0"/>
                <a:cs typeface="Times New Roman" panose="02020603050405020304" pitchFamily="18" charset="0"/>
              </a:rPr>
              <a:t>nominale 20 zł dla uczczenia setnej rocznicy przyznania Nagrody Nobla Marii Skłodowskiej-Curie w dziedzinie </a:t>
            </a:r>
            <a:r>
              <a:rPr lang="pl-PL" dirty="0" smtClean="0">
                <a:latin typeface="Times New Roman" panose="02020603050405020304" pitchFamily="18" charset="0"/>
                <a:cs typeface="Times New Roman" panose="02020603050405020304" pitchFamily="18" charset="0"/>
              </a:rPr>
              <a:t>chemii. </a:t>
            </a:r>
            <a:r>
              <a:rPr lang="pl-PL" dirty="0">
                <a:latin typeface="Times New Roman" panose="02020603050405020304" pitchFamily="18" charset="0"/>
                <a:cs typeface="Times New Roman" panose="02020603050405020304" pitchFamily="18" charset="0"/>
              </a:rPr>
              <a:t>Nie ukazała się jednak okolicznościowa moneta.</a:t>
            </a:r>
          </a:p>
          <a:p>
            <a:endParaRPr lang="pl-PL" dirty="0"/>
          </a:p>
        </p:txBody>
      </p:sp>
    </p:spTree>
    <p:extLst>
      <p:ext uri="{BB962C8B-B14F-4D97-AF65-F5344CB8AC3E}">
        <p14:creationId xmlns:p14="http://schemas.microsoft.com/office/powerpoint/2010/main" val="20927084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599607"/>
            <a:ext cx="10515600" cy="5577356"/>
          </a:xfrm>
        </p:spPr>
        <p:txBody>
          <a:bodyPr/>
          <a:lstStyle/>
          <a:p>
            <a:pPr marL="0" indent="0">
              <a:buNone/>
            </a:pPr>
            <a:r>
              <a:rPr lang="pl-PL" sz="2000" dirty="0">
                <a:latin typeface="Times New Roman" panose="02020603050405020304" pitchFamily="18" charset="0"/>
                <a:cs typeface="Times New Roman" panose="02020603050405020304" pitchFamily="18" charset="0"/>
              </a:rPr>
              <a:t>W trzech pierwszych przypadkach podano jej podwójne nazwisko, ale z odstępem zamiast </a:t>
            </a:r>
            <a:r>
              <a:rPr lang="pl-PL" sz="2000" dirty="0" smtClean="0">
                <a:latin typeface="Times New Roman" panose="02020603050405020304" pitchFamily="18" charset="0"/>
                <a:cs typeface="Times New Roman" panose="02020603050405020304" pitchFamily="18" charset="0"/>
              </a:rPr>
              <a:t>dywizu</a:t>
            </a:r>
            <a:r>
              <a:rPr lang="pl-PL" sz="2000" dirty="0">
                <a:latin typeface="Times New Roman" panose="02020603050405020304" pitchFamily="18" charset="0"/>
                <a:cs typeface="Times New Roman" panose="02020603050405020304" pitchFamily="18" charset="0"/>
              </a:rPr>
              <a:t>,</a:t>
            </a:r>
            <a:r>
              <a:rPr lang="pl-PL" sz="2000" dirty="0" smtClean="0">
                <a:latin typeface="Times New Roman" panose="02020603050405020304" pitchFamily="18" charset="0"/>
                <a:cs typeface="Times New Roman" panose="02020603050405020304" pitchFamily="18" charset="0"/>
              </a:rPr>
              <a:t> </a:t>
            </a:r>
            <a:r>
              <a:rPr lang="pl-PL" sz="2000" dirty="0">
                <a:latin typeface="Times New Roman" panose="02020603050405020304" pitchFamily="18" charset="0"/>
                <a:cs typeface="Times New Roman" panose="02020603050405020304" pitchFamily="18" charset="0"/>
              </a:rPr>
              <a:t>pisząc </a:t>
            </a:r>
            <a:r>
              <a:rPr lang="pl-PL" sz="2000" i="1" dirty="0">
                <a:latin typeface="Times New Roman" panose="02020603050405020304" pitchFamily="18" charset="0"/>
                <a:cs typeface="Times New Roman" panose="02020603050405020304" pitchFamily="18" charset="0"/>
              </a:rPr>
              <a:t>Maria Skłodowska Curie</a:t>
            </a:r>
            <a:r>
              <a:rPr lang="pl-PL" sz="2000" dirty="0">
                <a:latin typeface="Times New Roman" panose="02020603050405020304" pitchFamily="18" charset="0"/>
                <a:cs typeface="Times New Roman" panose="02020603050405020304" pitchFamily="18" charset="0"/>
              </a:rPr>
              <a:t>.</a:t>
            </a:r>
          </a:p>
          <a:p>
            <a:r>
              <a:rPr lang="pl-PL" sz="2000" dirty="0">
                <a:latin typeface="Times New Roman" panose="02020603050405020304" pitchFamily="18" charset="0"/>
                <a:cs typeface="Times New Roman" panose="02020603050405020304" pitchFamily="18" charset="0"/>
              </a:rPr>
              <a:t>W 1984 we Francji noblistkę uwieczniono na srebrnych i złotych monetach 100-frankowych, samodzielnie.</a:t>
            </a:r>
          </a:p>
          <a:p>
            <a:r>
              <a:rPr lang="pl-PL" sz="2000" dirty="0">
                <a:latin typeface="Times New Roman" panose="02020603050405020304" pitchFamily="18" charset="0"/>
                <a:cs typeface="Times New Roman" panose="02020603050405020304" pitchFamily="18" charset="0"/>
              </a:rPr>
              <a:t>W 1995 wyemitowano banknot o nominale 500 franków z podobizną Marii i Pierre’a Curie.</a:t>
            </a:r>
          </a:p>
          <a:p>
            <a:pPr marL="0" indent="0">
              <a:buNone/>
            </a:pPr>
            <a:r>
              <a:rPr lang="pl-PL" sz="2000" dirty="0">
                <a:latin typeface="Times New Roman" panose="02020603050405020304" pitchFamily="18" charset="0"/>
                <a:cs typeface="Times New Roman" panose="02020603050405020304" pitchFamily="18" charset="0"/>
              </a:rPr>
              <a:t>W obydwu wypadkach podano tylko francuskie nazwisko, po mężu, pisząc </a:t>
            </a:r>
            <a:r>
              <a:rPr lang="pl-PL" sz="2000" i="1" dirty="0">
                <a:latin typeface="Times New Roman" panose="02020603050405020304" pitchFamily="18" charset="0"/>
                <a:cs typeface="Times New Roman" panose="02020603050405020304" pitchFamily="18" charset="0"/>
              </a:rPr>
              <a:t>Marie Curie</a:t>
            </a:r>
            <a:r>
              <a:rPr lang="pl-PL" sz="2000" dirty="0">
                <a:latin typeface="Times New Roman" panose="02020603050405020304" pitchFamily="18" charset="0"/>
                <a:cs typeface="Times New Roman" panose="02020603050405020304" pitchFamily="18" charset="0"/>
              </a:rPr>
              <a:t>.</a:t>
            </a:r>
          </a:p>
          <a:p>
            <a:r>
              <a:rPr lang="pl-PL" sz="2000" dirty="0">
                <a:latin typeface="Times New Roman" panose="02020603050405020304" pitchFamily="18" charset="0"/>
                <a:cs typeface="Times New Roman" panose="02020603050405020304" pitchFamily="18" charset="0"/>
              </a:rPr>
              <a:t>W 2011, w 100-lecie przyznania jej nagrody Nobla z chemii, okolicznościową monetę wydał Bank Hiszpanii.</a:t>
            </a:r>
          </a:p>
          <a:p>
            <a:pPr marL="0" indent="0">
              <a:buNone/>
            </a:pPr>
            <a:endParaRPr lang="pl-PL" dirty="0"/>
          </a:p>
        </p:txBody>
      </p:sp>
    </p:spTree>
    <p:extLst>
      <p:ext uri="{BB962C8B-B14F-4D97-AF65-F5344CB8AC3E}">
        <p14:creationId xmlns:p14="http://schemas.microsoft.com/office/powerpoint/2010/main" val="1911197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Znaczki pocztowe</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lstStyle/>
          <a:p>
            <a:pPr marL="0" indent="0">
              <a:lnSpc>
                <a:spcPct val="100000"/>
              </a:lnSpc>
              <a:buNone/>
            </a:pPr>
            <a:r>
              <a:rPr lang="pl-PL" sz="2200" dirty="0">
                <a:latin typeface="Times New Roman" panose="02020603050405020304" pitchFamily="18" charset="0"/>
                <a:cs typeface="Times New Roman" panose="02020603050405020304" pitchFamily="18" charset="0"/>
              </a:rPr>
              <a:t>Maria Skłodowska-Curie, zarówno sama, jak i z mężem, była upamiętniana na znaczkach pocztowych wydawanych przez poczty francuską, polską, szwedzką i </a:t>
            </a:r>
            <a:r>
              <a:rPr lang="pl-PL" sz="2200" dirty="0" smtClean="0">
                <a:latin typeface="Times New Roman" panose="02020603050405020304" pitchFamily="18" charset="0"/>
                <a:cs typeface="Times New Roman" panose="02020603050405020304" pitchFamily="18" charset="0"/>
              </a:rPr>
              <a:t>Monako.</a:t>
            </a:r>
            <a:endParaRPr lang="pl-PL" sz="2200" dirty="0">
              <a:latin typeface="Times New Roman" panose="02020603050405020304" pitchFamily="18" charset="0"/>
              <a:cs typeface="Times New Roman" panose="02020603050405020304" pitchFamily="18" charset="0"/>
            </a:endParaRPr>
          </a:p>
          <a:p>
            <a:pPr marL="0" indent="0">
              <a:lnSpc>
                <a:spcPct val="100000"/>
              </a:lnSpc>
              <a:buNone/>
            </a:pPr>
            <a:r>
              <a:rPr lang="pl-PL" sz="2200" dirty="0">
                <a:latin typeface="Times New Roman" panose="02020603050405020304" pitchFamily="18" charset="0"/>
                <a:cs typeface="Times New Roman" panose="02020603050405020304" pitchFamily="18" charset="0"/>
              </a:rPr>
              <a:t>Znaczki francuskie – zawsze pomijające nazwisko panieńskie Marii:</a:t>
            </a:r>
          </a:p>
          <a:p>
            <a:pPr>
              <a:lnSpc>
                <a:spcPct val="100000"/>
              </a:lnSpc>
            </a:pPr>
            <a:r>
              <a:rPr lang="pl-PL" sz="2200" dirty="0">
                <a:latin typeface="Times New Roman" panose="02020603050405020304" pitchFamily="18" charset="0"/>
                <a:cs typeface="Times New Roman" panose="02020603050405020304" pitchFamily="18" charset="0"/>
              </a:rPr>
              <a:t>1938: upamiętnienie małżeństwa Curie z okazji 40. rocznicy odkrycia radu. Oprócz tego wydano 20 odmian tego znaczka dla kolonii francuskich na wszystkich kontynentach.</a:t>
            </a:r>
          </a:p>
          <a:p>
            <a:pPr>
              <a:lnSpc>
                <a:spcPct val="100000"/>
              </a:lnSpc>
            </a:pPr>
            <a:r>
              <a:rPr lang="pl-PL" sz="2200" dirty="0">
                <a:latin typeface="Times New Roman" panose="02020603050405020304" pitchFamily="18" charset="0"/>
                <a:cs typeface="Times New Roman" panose="02020603050405020304" pitchFamily="18" charset="0"/>
              </a:rPr>
              <a:t>1967: z okazji 100. urodzin Marii</a:t>
            </a:r>
          </a:p>
          <a:p>
            <a:pPr>
              <a:lnSpc>
                <a:spcPct val="100000"/>
              </a:lnSpc>
            </a:pPr>
            <a:r>
              <a:rPr lang="pl-PL" sz="2200" dirty="0">
                <a:latin typeface="Times New Roman" panose="02020603050405020304" pitchFamily="18" charset="0"/>
                <a:cs typeface="Times New Roman" panose="02020603050405020304" pitchFamily="18" charset="0"/>
              </a:rPr>
              <a:t>2011: z okazji 100-lecia nagrody Nobla z </a:t>
            </a:r>
            <a:r>
              <a:rPr lang="pl-PL" sz="2200" dirty="0" smtClean="0">
                <a:latin typeface="Times New Roman" panose="02020603050405020304" pitchFamily="18" charset="0"/>
                <a:cs typeface="Times New Roman" panose="02020603050405020304" pitchFamily="18" charset="0"/>
              </a:rPr>
              <a:t>Chemii</a:t>
            </a:r>
          </a:p>
          <a:p>
            <a:pPr marL="0" indent="0">
              <a:lnSpc>
                <a:spcPct val="100000"/>
              </a:lnSpc>
              <a:buNone/>
            </a:pPr>
            <a:r>
              <a:rPr lang="pl-PL" sz="2200" dirty="0">
                <a:latin typeface="Times New Roman" panose="02020603050405020304" pitchFamily="18" charset="0"/>
                <a:cs typeface="Times New Roman" panose="02020603050405020304" pitchFamily="18" charset="0"/>
              </a:rPr>
              <a:t>Oprócz tego w 1998 upamiętniono odkrycie radu, jednak nie wspomniano jego odkrywców.</a:t>
            </a:r>
          </a:p>
          <a:p>
            <a:pPr marL="0" indent="0">
              <a:buNone/>
            </a:pPr>
            <a:endParaRPr lang="pl-PL" dirty="0"/>
          </a:p>
        </p:txBody>
      </p:sp>
    </p:spTree>
    <p:extLst>
      <p:ext uri="{BB962C8B-B14F-4D97-AF65-F5344CB8AC3E}">
        <p14:creationId xmlns:p14="http://schemas.microsoft.com/office/powerpoint/2010/main" val="5310593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614597"/>
            <a:ext cx="10515600" cy="5562366"/>
          </a:xfrm>
        </p:spPr>
        <p:txBody>
          <a:bodyPr/>
          <a:lstStyle/>
          <a:p>
            <a:pPr marL="0" indent="0">
              <a:buNone/>
            </a:pPr>
            <a:r>
              <a:rPr lang="pl-PL" sz="2200" dirty="0">
                <a:latin typeface="Times New Roman" panose="02020603050405020304" pitchFamily="18" charset="0"/>
                <a:cs typeface="Times New Roman" panose="02020603050405020304" pitchFamily="18" charset="0"/>
              </a:rPr>
              <a:t>Znaczki polskie – zawsze z nazwiskiem panieńskim:</a:t>
            </a:r>
          </a:p>
          <a:p>
            <a:r>
              <a:rPr lang="pl-PL" sz="2200" dirty="0">
                <a:latin typeface="Times New Roman" panose="02020603050405020304" pitchFamily="18" charset="0"/>
                <a:cs typeface="Times New Roman" panose="02020603050405020304" pitchFamily="18" charset="0"/>
              </a:rPr>
              <a:t>1947: znaczek z serii „Kultura polska”</a:t>
            </a:r>
          </a:p>
          <a:p>
            <a:r>
              <a:rPr lang="pl-PL" sz="2200" dirty="0">
                <a:latin typeface="Times New Roman" panose="02020603050405020304" pitchFamily="18" charset="0"/>
                <a:cs typeface="Times New Roman" panose="02020603050405020304" pitchFamily="18" charset="0"/>
              </a:rPr>
              <a:t>1948: reedycja w zmienionym kolorze</a:t>
            </a:r>
          </a:p>
          <a:p>
            <a:r>
              <a:rPr lang="pl-PL" sz="2200" dirty="0">
                <a:latin typeface="Times New Roman" panose="02020603050405020304" pitchFamily="18" charset="0"/>
                <a:cs typeface="Times New Roman" panose="02020603050405020304" pitchFamily="18" charset="0"/>
              </a:rPr>
              <a:t>1951: znaczek z okazji I Kongresu Nauki Polskiej</a:t>
            </a:r>
          </a:p>
          <a:p>
            <a:r>
              <a:rPr lang="pl-PL" sz="2200" dirty="0">
                <a:latin typeface="Times New Roman" panose="02020603050405020304" pitchFamily="18" charset="0"/>
                <a:cs typeface="Times New Roman" panose="02020603050405020304" pitchFamily="18" charset="0"/>
              </a:rPr>
              <a:t>1963: znaczek z serii o sławnych Polakach</a:t>
            </a:r>
          </a:p>
          <a:p>
            <a:r>
              <a:rPr lang="pl-PL" sz="2200" dirty="0">
                <a:latin typeface="Times New Roman" panose="02020603050405020304" pitchFamily="18" charset="0"/>
                <a:cs typeface="Times New Roman" panose="02020603050405020304" pitchFamily="18" charset="0"/>
              </a:rPr>
              <a:t>1967: Seria 3 znaczków, w tym 1 odwołujący się do nobla z chemii</a:t>
            </a:r>
          </a:p>
          <a:p>
            <a:r>
              <a:rPr lang="pl-PL" sz="2200" dirty="0">
                <a:latin typeface="Times New Roman" panose="02020603050405020304" pitchFamily="18" charset="0"/>
                <a:cs typeface="Times New Roman" panose="02020603050405020304" pitchFamily="18" charset="0"/>
              </a:rPr>
              <a:t>1982: znaczek w serii o noblistach polskich</a:t>
            </a:r>
          </a:p>
          <a:p>
            <a:r>
              <a:rPr lang="pl-PL" sz="2200" dirty="0">
                <a:latin typeface="Times New Roman" panose="02020603050405020304" pitchFamily="18" charset="0"/>
                <a:cs typeface="Times New Roman" panose="02020603050405020304" pitchFamily="18" charset="0"/>
              </a:rPr>
              <a:t>1992: upamiętnienie odkrycia radu; pominięcie męża Marii Pierre’a</a:t>
            </a:r>
          </a:p>
          <a:p>
            <a:r>
              <a:rPr lang="pl-PL" sz="2200" dirty="0">
                <a:latin typeface="Times New Roman" panose="02020603050405020304" pitchFamily="18" charset="0"/>
                <a:cs typeface="Times New Roman" panose="02020603050405020304" pitchFamily="18" charset="0"/>
              </a:rPr>
              <a:t>2011: upamiętnienie 100-lecia nagroda Nobla z chemii</a:t>
            </a:r>
          </a:p>
          <a:p>
            <a:r>
              <a:rPr lang="pl-PL" sz="2200" dirty="0">
                <a:latin typeface="Times New Roman" panose="02020603050405020304" pitchFamily="18" charset="0"/>
                <a:cs typeface="Times New Roman" panose="02020603050405020304" pitchFamily="18" charset="0"/>
              </a:rPr>
              <a:t>2017: z okazji 150. </a:t>
            </a:r>
            <a:r>
              <a:rPr lang="pl-PL" sz="2200" dirty="0" smtClean="0">
                <a:latin typeface="Times New Roman" panose="02020603050405020304" pitchFamily="18" charset="0"/>
                <a:cs typeface="Times New Roman" panose="02020603050405020304" pitchFamily="18" charset="0"/>
              </a:rPr>
              <a:t>urodzin</a:t>
            </a:r>
            <a:endParaRPr lang="pl-PL" sz="2200" baseline="30000" dirty="0">
              <a:latin typeface="Times New Roman" panose="02020603050405020304" pitchFamily="18" charset="0"/>
              <a:cs typeface="Times New Roman" panose="02020603050405020304" pitchFamily="18" charset="0"/>
            </a:endParaRPr>
          </a:p>
          <a:p>
            <a:pPr marL="0" indent="0">
              <a:buNone/>
            </a:pPr>
            <a:r>
              <a:rPr lang="pl-PL" sz="2200" dirty="0">
                <a:latin typeface="Times New Roman" panose="02020603050405020304" pitchFamily="18" charset="0"/>
                <a:cs typeface="Times New Roman" panose="02020603050405020304" pitchFamily="18" charset="0"/>
              </a:rPr>
              <a:t>Znaczki szwedzkie:</a:t>
            </a:r>
          </a:p>
          <a:p>
            <a:r>
              <a:rPr lang="pl-PL" sz="2200" dirty="0">
                <a:latin typeface="Times New Roman" panose="02020603050405020304" pitchFamily="18" charset="0"/>
                <a:cs typeface="Times New Roman" panose="02020603050405020304" pitchFamily="18" charset="0"/>
              </a:rPr>
              <a:t>1963: upamiętnienie nagrody Nobla z fizyki z Pierre’em Curie i z Henrim Becquerelem</a:t>
            </a:r>
          </a:p>
          <a:p>
            <a:pPr marL="0" indent="0">
              <a:buNone/>
            </a:pPr>
            <a:endParaRPr lang="pl-PL" sz="2200" dirty="0">
              <a:latin typeface="Times New Roman" panose="02020603050405020304" pitchFamily="18"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0265542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additive="base">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 calcmode="lin" valueType="num">
                                      <p:cBhvr additive="base">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1000"/>
                                        <p:tgtEl>
                                          <p:spTgt spid="3">
                                            <p:txEl>
                                              <p:pRg st="10" end="10"/>
                                            </p:txEl>
                                          </p:spTgt>
                                        </p:tgtEl>
                                      </p:cBhvr>
                                    </p:animEffect>
                                    <p:anim calcmode="lin" valueType="num">
                                      <p:cBhvr>
                                        <p:cTn id="6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 calcmode="lin" valueType="num">
                                      <p:cBhvr additive="base">
                                        <p:cTn id="7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674557"/>
            <a:ext cx="10515600" cy="5502406"/>
          </a:xfrm>
        </p:spPr>
        <p:txBody>
          <a:bodyPr/>
          <a:lstStyle/>
          <a:p>
            <a:r>
              <a:rPr lang="pl-PL" sz="2200" dirty="0">
                <a:latin typeface="Times New Roman" panose="02020603050405020304" pitchFamily="18" charset="0"/>
                <a:cs typeface="Times New Roman" panose="02020603050405020304" pitchFamily="18" charset="0"/>
              </a:rPr>
              <a:t>1971: upamiętnienie nagrody Nobla z chemii</a:t>
            </a:r>
          </a:p>
          <a:p>
            <a:r>
              <a:rPr lang="pl-PL" sz="2200" dirty="0">
                <a:latin typeface="Times New Roman" panose="02020603050405020304" pitchFamily="18" charset="0"/>
                <a:cs typeface="Times New Roman" panose="02020603050405020304" pitchFamily="18" charset="0"/>
              </a:rPr>
              <a:t>2011: upamiętnienie 100-lecia nagroda Nobla z chemii</a:t>
            </a:r>
          </a:p>
          <a:p>
            <a:pPr marL="0" indent="0">
              <a:buNone/>
            </a:pPr>
            <a:r>
              <a:rPr lang="pl-PL" sz="2200" dirty="0">
                <a:latin typeface="Times New Roman" panose="02020603050405020304" pitchFamily="18" charset="0"/>
                <a:cs typeface="Times New Roman" panose="02020603050405020304" pitchFamily="18" charset="0"/>
              </a:rPr>
              <a:t>Oprócz tego w 1967, w 100. rocznicę urodzin Marii, Poczta Monako wyemitowała znaczek z Marią Skłodowską-Curie, zawierający jej nazwisko panieńskie.</a:t>
            </a:r>
          </a:p>
          <a:p>
            <a:pPr marL="0" indent="0">
              <a:buNone/>
            </a:pPr>
            <a:endParaRPr lang="pl-PL" dirty="0"/>
          </a:p>
        </p:txBody>
      </p:sp>
    </p:spTree>
    <p:extLst>
      <p:ext uri="{BB962C8B-B14F-4D97-AF65-F5344CB8AC3E}">
        <p14:creationId xmlns:p14="http://schemas.microsoft.com/office/powerpoint/2010/main" val="27564231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10668000" cy="6858000"/>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RÓŻNE CIEKAWOSTKI</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r>
              <a:rPr lang="pl-PL" sz="2400" dirty="0">
                <a:solidFill>
                  <a:schemeClr val="bg1"/>
                </a:solidFill>
                <a:latin typeface="Times New Roman" panose="02020603050405020304" pitchFamily="18" charset="0"/>
                <a:cs typeface="Times New Roman" panose="02020603050405020304" pitchFamily="18" charset="0"/>
              </a:rPr>
              <a:t>Muzeum Marii Skłodowskiej-Curie w Warszawie przy ul. Freta 16. Zostało otwarte w stulecie urodzin noblistki w (1967).</a:t>
            </a:r>
          </a:p>
          <a:p>
            <a:r>
              <a:rPr lang="pl-PL" sz="2400" dirty="0">
                <a:solidFill>
                  <a:schemeClr val="bg1"/>
                </a:solidFill>
                <a:latin typeface="Times New Roman" panose="02020603050405020304" pitchFamily="18" charset="0"/>
                <a:cs typeface="Times New Roman" panose="02020603050405020304" pitchFamily="18" charset="0"/>
              </a:rPr>
              <a:t>W 1995 Maria Skłodowska-Curie została pierwszą kobietą pochowaną pod kopułą Panteonu w Paryżu w uznaniu jej zasług.</a:t>
            </a:r>
          </a:p>
          <a:p>
            <a:r>
              <a:rPr lang="pl-PL" sz="2400" dirty="0" smtClean="0">
                <a:solidFill>
                  <a:schemeClr val="bg1"/>
                </a:solidFill>
                <a:latin typeface="Times New Roman" panose="02020603050405020304" pitchFamily="18" charset="0"/>
                <a:cs typeface="Times New Roman" panose="02020603050405020304" pitchFamily="18" charset="0"/>
              </a:rPr>
              <a:t>Sejm</a:t>
            </a:r>
            <a:r>
              <a:rPr lang="pl-PL" sz="2400" dirty="0">
                <a:solidFill>
                  <a:schemeClr val="bg1"/>
                </a:solidFill>
                <a:latin typeface="Times New Roman" panose="02020603050405020304" pitchFamily="18" charset="0"/>
                <a:cs typeface="Times New Roman" panose="02020603050405020304" pitchFamily="18" charset="0"/>
              </a:rPr>
              <a:t> i </a:t>
            </a:r>
            <a:r>
              <a:rPr lang="pl-PL" sz="2400" dirty="0" smtClean="0">
                <a:solidFill>
                  <a:schemeClr val="bg1"/>
                </a:solidFill>
                <a:latin typeface="Times New Roman" panose="02020603050405020304" pitchFamily="18" charset="0"/>
                <a:cs typeface="Times New Roman" panose="02020603050405020304" pitchFamily="18" charset="0"/>
              </a:rPr>
              <a:t>Senat</a:t>
            </a:r>
            <a:r>
              <a:rPr lang="pl-PL" sz="2400" dirty="0">
                <a:solidFill>
                  <a:schemeClr val="bg1"/>
                </a:solidFill>
                <a:latin typeface="Times New Roman" panose="02020603050405020304" pitchFamily="18" charset="0"/>
                <a:cs typeface="Times New Roman" panose="02020603050405020304" pitchFamily="18" charset="0"/>
              </a:rPr>
              <a:t> RP uchwaliły ustanowienie roku 2011 </a:t>
            </a:r>
            <a:r>
              <a:rPr lang="pl-PL" sz="2400" i="1" dirty="0">
                <a:solidFill>
                  <a:schemeClr val="bg1"/>
                </a:solidFill>
                <a:latin typeface="Times New Roman" panose="02020603050405020304" pitchFamily="18" charset="0"/>
                <a:cs typeface="Times New Roman" panose="02020603050405020304" pitchFamily="18" charset="0"/>
              </a:rPr>
              <a:t>Rokiem Marii Skłodowskiej-Curie</a:t>
            </a:r>
            <a:r>
              <a:rPr lang="pl-PL" sz="2400" dirty="0">
                <a:solidFill>
                  <a:schemeClr val="bg1"/>
                </a:solidFill>
                <a:latin typeface="Times New Roman" panose="02020603050405020304" pitchFamily="18" charset="0"/>
                <a:cs typeface="Times New Roman" panose="02020603050405020304" pitchFamily="18" charset="0"/>
              </a:rPr>
              <a:t>.</a:t>
            </a:r>
          </a:p>
          <a:p>
            <a:r>
              <a:rPr lang="pl-PL" sz="2400" dirty="0">
                <a:solidFill>
                  <a:schemeClr val="bg1"/>
                </a:solidFill>
                <a:latin typeface="Times New Roman" panose="02020603050405020304" pitchFamily="18" charset="0"/>
                <a:cs typeface="Times New Roman" panose="02020603050405020304" pitchFamily="18" charset="0"/>
              </a:rPr>
              <a:t>26 maja 2011 otwarto w Warszawie ścieżkę edukacyjną poświęconą </a:t>
            </a:r>
            <a:r>
              <a:rPr lang="pl-PL" sz="2400" dirty="0" smtClean="0">
                <a:solidFill>
                  <a:schemeClr val="bg1"/>
                </a:solidFill>
                <a:latin typeface="Times New Roman" panose="02020603050405020304" pitchFamily="18" charset="0"/>
                <a:cs typeface="Times New Roman" panose="02020603050405020304" pitchFamily="18" charset="0"/>
              </a:rPr>
              <a:t>uczonej.</a:t>
            </a:r>
            <a:endParaRPr lang="pl-PL" sz="2400" dirty="0">
              <a:solidFill>
                <a:schemeClr val="bg1"/>
              </a:solidFill>
              <a:latin typeface="Times New Roman" panose="02020603050405020304" pitchFamily="18" charset="0"/>
              <a:cs typeface="Times New Roman" panose="02020603050405020304" pitchFamily="18" charset="0"/>
            </a:endParaRPr>
          </a:p>
          <a:p>
            <a:r>
              <a:rPr lang="pl-PL" sz="2400" dirty="0">
                <a:solidFill>
                  <a:schemeClr val="bg1"/>
                </a:solidFill>
                <a:latin typeface="Times New Roman" panose="02020603050405020304" pitchFamily="18" charset="0"/>
                <a:cs typeface="Times New Roman" panose="02020603050405020304" pitchFamily="18" charset="0"/>
              </a:rPr>
              <a:t>W 2012 drzewo posadzone w 1932 przez Marię Skłodowską-Curie w ogrodzie Instytutu Radowego uznano za pomnik przyrody, nadając mu nazwę „Maria</a:t>
            </a:r>
            <a:r>
              <a:rPr lang="pl-PL" sz="2400" dirty="0" smtClean="0">
                <a:solidFill>
                  <a:schemeClr val="bg1"/>
                </a:solidFill>
                <a:latin typeface="Times New Roman" panose="02020603050405020304" pitchFamily="18" charset="0"/>
                <a:cs typeface="Times New Roman" panose="02020603050405020304" pitchFamily="18" charset="0"/>
              </a:rPr>
              <a:t>”.</a:t>
            </a:r>
            <a:endParaRPr lang="pl-PL" sz="2400" dirty="0">
              <a:solidFill>
                <a:schemeClr val="bg1"/>
              </a:solidFill>
              <a:latin typeface="Times New Roman" panose="02020603050405020304" pitchFamily="18" charset="0"/>
              <a:cs typeface="Times New Roman" panose="02020603050405020304" pitchFamily="18" charset="0"/>
            </a:endParaRPr>
          </a:p>
          <a:p>
            <a:pPr marL="0" indent="0">
              <a:buNone/>
            </a:pPr>
            <a:endParaRPr lang="pl-PL" dirty="0">
              <a:solidFill>
                <a:schemeClr val="bg1"/>
              </a:solidFill>
            </a:endParaRPr>
          </a:p>
        </p:txBody>
      </p:sp>
    </p:spTree>
    <p:extLst>
      <p:ext uri="{BB962C8B-B14F-4D97-AF65-F5344CB8AC3E}">
        <p14:creationId xmlns:p14="http://schemas.microsoft.com/office/powerpoint/2010/main" val="9599771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Jedyne nagranie głosu Marii Skłodowskiej- Curie</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lstStyle/>
          <a:p>
            <a:pPr marL="0" indent="0">
              <a:buNone/>
            </a:pPr>
            <a:r>
              <a:rPr lang="pl-PL" sz="2200" dirty="0">
                <a:latin typeface="Times New Roman" panose="02020603050405020304" pitchFamily="18" charset="0"/>
                <a:cs typeface="Times New Roman" panose="02020603050405020304" pitchFamily="18" charset="0"/>
              </a:rPr>
              <a:t>W 1931 roku Maria Skłodowska-Curie otrzymała od Amerykańskiego Stowarzyszenia Radiologii medal za wkład w badania nad nowotworami. Uroczystość jego wręczenia odbyła się w Paryżu w lipcu 1931 roku. Maria Skłodowska-Curie miała wtedy 63 lata.</a:t>
            </a:r>
          </a:p>
          <a:p>
            <a:pPr marL="0" indent="0">
              <a:buNone/>
            </a:pPr>
            <a:r>
              <a:rPr lang="pl-PL" sz="2200" dirty="0">
                <a:latin typeface="Times New Roman" panose="02020603050405020304" pitchFamily="18" charset="0"/>
                <a:cs typeface="Times New Roman" panose="02020603050405020304" pitchFamily="18" charset="0"/>
              </a:rPr>
              <a:t>Przy tej okazji nagrano wyjątkowy film, w którym nagrodzona dziękuje za medal. To jedyne znane nagranie głosu badaczki, która znana była z niechęci do wystąpień publicznych.</a:t>
            </a:r>
          </a:p>
          <a:p>
            <a:endParaRPr lang="pl-PL" dirty="0"/>
          </a:p>
        </p:txBody>
      </p:sp>
      <p:pic>
        <p:nvPicPr>
          <p:cNvPr id="4" name="Marie Curie receives ACR Gold Medal (192  kbp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4173512"/>
            <a:ext cx="609600" cy="609600"/>
          </a:xfrm>
          <a:prstGeom prst="rect">
            <a:avLst/>
          </a:prstGeom>
        </p:spPr>
      </p:pic>
    </p:spTree>
    <p:extLst>
      <p:ext uri="{BB962C8B-B14F-4D97-AF65-F5344CB8AC3E}">
        <p14:creationId xmlns:p14="http://schemas.microsoft.com/office/powerpoint/2010/main" val="25559547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10668000" cy="6858000"/>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59" y="945357"/>
            <a:ext cx="5050432" cy="5702779"/>
          </a:xfrm>
          <a:prstGeom prst="rect">
            <a:avLst/>
          </a:prstGeom>
        </p:spPr>
      </p:pic>
      <p:sp>
        <p:nvSpPr>
          <p:cNvPr id="2" name="Tytuł 1"/>
          <p:cNvSpPr>
            <a:spLocks noGrp="1"/>
          </p:cNvSpPr>
          <p:nvPr>
            <p:ph type="ctrTitle"/>
          </p:nvPr>
        </p:nvSpPr>
        <p:spPr>
          <a:xfrm>
            <a:off x="3512696" y="945357"/>
            <a:ext cx="9144000" cy="2387600"/>
          </a:xfrm>
        </p:spPr>
        <p:txBody>
          <a:bodyPr/>
          <a:lstStyle/>
          <a:p>
            <a:r>
              <a:rPr lang="pl-PL" dirty="0" smtClean="0">
                <a:solidFill>
                  <a:schemeClr val="bg1"/>
                </a:solidFill>
                <a:latin typeface="Times New Roman" panose="02020603050405020304" pitchFamily="18" charset="0"/>
                <a:cs typeface="Times New Roman" panose="02020603050405020304" pitchFamily="18" charset="0"/>
              </a:rPr>
              <a:t>Dziękuję za uwagę!</a:t>
            </a:r>
            <a:endParaRPr lang="pl-PL" dirty="0">
              <a:solidFill>
                <a:schemeClr val="bg1"/>
              </a:solidFill>
              <a:latin typeface="Times New Roman" panose="02020603050405020304" pitchFamily="18" charset="0"/>
              <a:cs typeface="Times New Roman" panose="02020603050405020304" pitchFamily="18" charset="0"/>
            </a:endParaRPr>
          </a:p>
        </p:txBody>
      </p:sp>
      <p:sp>
        <p:nvSpPr>
          <p:cNvPr id="3" name="Podtytuł 2"/>
          <p:cNvSpPr>
            <a:spLocks noGrp="1"/>
          </p:cNvSpPr>
          <p:nvPr>
            <p:ph type="subTitle" idx="1"/>
          </p:nvPr>
        </p:nvSpPr>
        <p:spPr>
          <a:xfrm>
            <a:off x="3512696" y="3334784"/>
            <a:ext cx="9144000" cy="1655762"/>
          </a:xfrm>
        </p:spPr>
        <p:txBody>
          <a:bodyPr/>
          <a:lstStyle/>
          <a:p>
            <a:r>
              <a:rPr lang="pl-PL" dirty="0" smtClean="0">
                <a:solidFill>
                  <a:schemeClr val="bg1"/>
                </a:solidFill>
                <a:latin typeface="Times New Roman" panose="02020603050405020304" pitchFamily="18" charset="0"/>
                <a:cs typeface="Times New Roman" panose="02020603050405020304" pitchFamily="18" charset="0"/>
              </a:rPr>
              <a:t>Izabela Orłowska </a:t>
            </a:r>
            <a:r>
              <a:rPr lang="pl-PL" dirty="0" err="1" smtClean="0">
                <a:solidFill>
                  <a:schemeClr val="bg1"/>
                </a:solidFill>
                <a:latin typeface="Times New Roman" panose="02020603050405020304" pitchFamily="18" charset="0"/>
                <a:cs typeface="Times New Roman" panose="02020603050405020304" pitchFamily="18" charset="0"/>
              </a:rPr>
              <a:t>kl.VIIa</a:t>
            </a:r>
            <a:endParaRPr lang="pl-PL"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6129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10668000" cy="6858000"/>
          </a:xfrm>
          <a:prstGeom prst="rect">
            <a:avLst/>
          </a:prstGeom>
        </p:spPr>
      </p:pic>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CIEKAWOSTKA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762000" y="1690688"/>
            <a:ext cx="10515600" cy="4351338"/>
          </a:xfrm>
        </p:spPr>
        <p:txBody>
          <a:bodyPr>
            <a:normAutofit/>
          </a:bodyPr>
          <a:lstStyle/>
          <a:p>
            <a:pPr marL="0" indent="0">
              <a:buNone/>
            </a:pPr>
            <a:r>
              <a:rPr lang="pl-PL" sz="2200" dirty="0">
                <a:solidFill>
                  <a:schemeClr val="bg1"/>
                </a:solidFill>
                <a:latin typeface="Times New Roman" panose="02020603050405020304" pitchFamily="18" charset="0"/>
                <a:cs typeface="Times New Roman" panose="02020603050405020304" pitchFamily="18" charset="0"/>
              </a:rPr>
              <a:t>Ukochanym psem rodziny Skłodowskich był wyżeł Lancet</a:t>
            </a:r>
            <a:r>
              <a:rPr lang="pl-PL" sz="2200" dirty="0" smtClean="0">
                <a:solidFill>
                  <a:schemeClr val="bg1"/>
                </a:solidFill>
                <a:latin typeface="Times New Roman" panose="02020603050405020304" pitchFamily="18" charset="0"/>
                <a:cs typeface="Times New Roman" panose="02020603050405020304" pitchFamily="18" charset="0"/>
              </a:rPr>
              <a:t>. </a:t>
            </a:r>
            <a:r>
              <a:rPr lang="pl-PL" sz="2200" dirty="0">
                <a:solidFill>
                  <a:schemeClr val="bg1"/>
                </a:solidFill>
                <a:latin typeface="Times New Roman" panose="02020603050405020304" pitchFamily="18" charset="0"/>
                <a:cs typeface="Times New Roman" panose="02020603050405020304" pitchFamily="18" charset="0"/>
              </a:rPr>
              <a:t>Kilkunastoletnia </a:t>
            </a:r>
            <a:r>
              <a:rPr lang="pl-PL" sz="2200" dirty="0" smtClean="0">
                <a:solidFill>
                  <a:schemeClr val="bg1"/>
                </a:solidFill>
                <a:latin typeface="Times New Roman" panose="02020603050405020304" pitchFamily="18" charset="0"/>
                <a:cs typeface="Times New Roman" panose="02020603050405020304" pitchFamily="18" charset="0"/>
              </a:rPr>
              <a:t>Maria</a:t>
            </a:r>
          </a:p>
          <a:p>
            <a:pPr marL="0" indent="0">
              <a:buNone/>
            </a:pPr>
            <a:r>
              <a:rPr lang="pl-PL" sz="2200" dirty="0">
                <a:solidFill>
                  <a:schemeClr val="bg1"/>
                </a:solidFill>
                <a:latin typeface="Times New Roman" panose="02020603050405020304" pitchFamily="18" charset="0"/>
                <a:cs typeface="Times New Roman" panose="02020603050405020304" pitchFamily="18" charset="0"/>
              </a:rPr>
              <a:t>s</a:t>
            </a:r>
            <a:r>
              <a:rPr lang="pl-PL" sz="2200" dirty="0" smtClean="0">
                <a:solidFill>
                  <a:schemeClr val="bg1"/>
                </a:solidFill>
                <a:latin typeface="Times New Roman" panose="02020603050405020304" pitchFamily="18" charset="0"/>
                <a:cs typeface="Times New Roman" panose="02020603050405020304" pitchFamily="18" charset="0"/>
              </a:rPr>
              <a:t>portretowała Lanceta w ten</a:t>
            </a:r>
          </a:p>
          <a:p>
            <a:pPr marL="0" indent="0">
              <a:buNone/>
            </a:pPr>
            <a:r>
              <a:rPr lang="pl-PL" sz="2200" dirty="0">
                <a:solidFill>
                  <a:schemeClr val="bg1"/>
                </a:solidFill>
                <a:latin typeface="Times New Roman" panose="02020603050405020304" pitchFamily="18" charset="0"/>
                <a:cs typeface="Times New Roman" panose="02020603050405020304" pitchFamily="18" charset="0"/>
              </a:rPr>
              <a:t>s</a:t>
            </a:r>
            <a:r>
              <a:rPr lang="pl-PL" sz="2200" dirty="0" smtClean="0">
                <a:solidFill>
                  <a:schemeClr val="bg1"/>
                </a:solidFill>
                <a:latin typeface="Times New Roman" panose="02020603050405020304" pitchFamily="18" charset="0"/>
                <a:cs typeface="Times New Roman" panose="02020603050405020304" pitchFamily="18" charset="0"/>
              </a:rPr>
              <a:t>posób:</a:t>
            </a:r>
            <a:endParaRPr lang="pl-PL" sz="2200" dirty="0">
              <a:solidFill>
                <a:schemeClr val="bg1"/>
              </a:solidFill>
              <a:latin typeface="Times New Roman" panose="02020603050405020304" pitchFamily="18" charset="0"/>
              <a:cs typeface="Times New Roman" panose="02020603050405020304" pitchFamily="18" charset="0"/>
            </a:endParaRPr>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448" y="2253227"/>
            <a:ext cx="6473904" cy="3595591"/>
          </a:xfrm>
          <a:prstGeom prst="rect">
            <a:avLst/>
          </a:prstGeom>
        </p:spPr>
      </p:pic>
      <p:sp>
        <p:nvSpPr>
          <p:cNvPr id="6" name="pole tekstowe 5"/>
          <p:cNvSpPr txBox="1"/>
          <p:nvPr/>
        </p:nvSpPr>
        <p:spPr>
          <a:xfrm>
            <a:off x="4532572" y="5769298"/>
            <a:ext cx="6473904" cy="369332"/>
          </a:xfrm>
          <a:prstGeom prst="rect">
            <a:avLst/>
          </a:prstGeom>
          <a:noFill/>
        </p:spPr>
        <p:txBody>
          <a:bodyPr wrap="square" rtlCol="0">
            <a:spAutoFit/>
          </a:bodyPr>
          <a:lstStyle/>
          <a:p>
            <a:pPr algn="ctr"/>
            <a:r>
              <a:rPr lang="pl-PL" dirty="0">
                <a:solidFill>
                  <a:schemeClr val="bg1"/>
                </a:solidFill>
                <a:latin typeface="Times New Roman" panose="02020603050405020304" pitchFamily="18" charset="0"/>
                <a:cs typeface="Times New Roman" panose="02020603050405020304" pitchFamily="18" charset="0"/>
              </a:rPr>
              <a:t>Wyżeł Lancet. Rys. Maria Skłodowska</a:t>
            </a:r>
          </a:p>
        </p:txBody>
      </p:sp>
    </p:spTree>
    <p:extLst>
      <p:ext uri="{BB962C8B-B14F-4D97-AF65-F5344CB8AC3E}">
        <p14:creationId xmlns:p14="http://schemas.microsoft.com/office/powerpoint/2010/main" val="38462333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672860"/>
            <a:ext cx="7011838" cy="5504103"/>
          </a:xfrm>
        </p:spPr>
        <p:txBody>
          <a:bodyPr>
            <a:noAutofit/>
          </a:bodyPr>
          <a:lstStyle/>
          <a:p>
            <a:pPr>
              <a:lnSpc>
                <a:spcPct val="100000"/>
              </a:lnSpc>
            </a:pPr>
            <a:r>
              <a:rPr lang="pl-PL" sz="2200" dirty="0">
                <a:latin typeface="Times New Roman" panose="02020603050405020304" pitchFamily="18" charset="0"/>
                <a:cs typeface="Times New Roman" panose="02020603050405020304" pitchFamily="18" charset="0"/>
              </a:rPr>
              <a:t> Po powrocie do Warszawy udzielała korepetycji z matematyki, fizyki, języków obcych (znała polski, rosyjski, niemiecki, angielski, francuski</a:t>
            </a:r>
            <a:r>
              <a:rPr lang="pl-PL" sz="2200" dirty="0" smtClean="0">
                <a:latin typeface="Times New Roman" panose="02020603050405020304" pitchFamily="18" charset="0"/>
                <a:cs typeface="Times New Roman" panose="02020603050405020304" pitchFamily="18" charset="0"/>
              </a:rPr>
              <a:t>).</a:t>
            </a:r>
          </a:p>
          <a:p>
            <a:pPr>
              <a:lnSpc>
                <a:spcPct val="100000"/>
              </a:lnSpc>
            </a:pPr>
            <a:r>
              <a:rPr lang="pl-PL" sz="2200" dirty="0">
                <a:latin typeface="Times New Roman" panose="02020603050405020304" pitchFamily="18" charset="0"/>
                <a:cs typeface="Times New Roman" panose="02020603050405020304" pitchFamily="18" charset="0"/>
              </a:rPr>
              <a:t>W Warszawie Maria poznała Bronisławę Piasecką – nauczycielkę, którą przepełniały idee pozytywizmu. Pod jej wpływem Maria wraz z siostrami – Bronią i Helą wstąpiły na Uniwersytet </a:t>
            </a:r>
            <a:r>
              <a:rPr lang="pl-PL" sz="2200" dirty="0" smtClean="0">
                <a:latin typeface="Times New Roman" panose="02020603050405020304" pitchFamily="18" charset="0"/>
                <a:cs typeface="Times New Roman" panose="02020603050405020304" pitchFamily="18" charset="0"/>
              </a:rPr>
              <a:t>Latający. </a:t>
            </a:r>
            <a:r>
              <a:rPr lang="pl-PL" sz="2200" dirty="0">
                <a:latin typeface="Times New Roman" panose="02020603050405020304" pitchFamily="18" charset="0"/>
                <a:cs typeface="Times New Roman" panose="02020603050405020304" pitchFamily="18" charset="0"/>
              </a:rPr>
              <a:t>Był to czas, kiedy młode Skłodowskie poznały wybitnych profesorów, którzy przekazali im zakazaną przez władzę wiedzę</a:t>
            </a:r>
            <a:r>
              <a:rPr lang="pl-PL" sz="2200" dirty="0" smtClean="0">
                <a:latin typeface="Times New Roman" panose="02020603050405020304" pitchFamily="18" charset="0"/>
                <a:cs typeface="Times New Roman" panose="02020603050405020304" pitchFamily="18" charset="0"/>
              </a:rPr>
              <a:t>.</a:t>
            </a:r>
          </a:p>
          <a:p>
            <a:pPr>
              <a:lnSpc>
                <a:spcPct val="100000"/>
              </a:lnSpc>
            </a:pPr>
            <a:r>
              <a:rPr lang="pl-PL" sz="2200" dirty="0">
                <a:latin typeface="Times New Roman" panose="02020603050405020304" pitchFamily="18" charset="0"/>
                <a:cs typeface="Times New Roman" panose="02020603050405020304" pitchFamily="18" charset="0"/>
              </a:rPr>
              <a:t>W wieku około 16 lat, ostatecznie zadeklarowała się jako ateistka zamieszczając w swoim pamiętniku racjonalistyczną krytykę przeciwko </a:t>
            </a:r>
            <a:r>
              <a:rPr lang="pl-PL" sz="2200" i="1" dirty="0">
                <a:latin typeface="Times New Roman" panose="02020603050405020304" pitchFamily="18" charset="0"/>
                <a:cs typeface="Times New Roman" panose="02020603050405020304" pitchFamily="18" charset="0"/>
              </a:rPr>
              <a:t>instytucjonalnemu oszukiwaniu w Kościele</a:t>
            </a:r>
            <a:r>
              <a:rPr lang="pl-PL" sz="2200" dirty="0">
                <a:latin typeface="Times New Roman" panose="02020603050405020304" pitchFamily="18" charset="0"/>
                <a:cs typeface="Times New Roman" panose="02020603050405020304" pitchFamily="18" charset="0"/>
              </a:rPr>
              <a:t>, jak również fragmenty obrazoburczej książki „Żywot Jezusa” autorstwa byłego księdza Josepha Ernesta Renana. </a:t>
            </a:r>
            <a:r>
              <a:rPr lang="pl-PL" sz="2200" dirty="0" err="1">
                <a:latin typeface="Times New Roman" panose="02020603050405020304" pitchFamily="18" charset="0"/>
                <a:cs typeface="Times New Roman" panose="02020603050405020304" pitchFamily="18" charset="0"/>
              </a:rPr>
              <a:t>Kienzler</a:t>
            </a:r>
            <a:r>
              <a:rPr lang="pl-PL" sz="2200" dirty="0">
                <a:latin typeface="Times New Roman" panose="02020603050405020304" pitchFamily="18" charset="0"/>
                <a:cs typeface="Times New Roman" panose="02020603050405020304" pitchFamily="18" charset="0"/>
              </a:rPr>
              <a:t> podsumowuje: „Odtąd w jej życiu miejsce wiary i Boga zastąpiła nauka</a:t>
            </a:r>
            <a:r>
              <a:rPr lang="pl-PL" sz="2200" dirty="0" smtClean="0">
                <a:latin typeface="Times New Roman" panose="02020603050405020304" pitchFamily="18" charset="0"/>
                <a:cs typeface="Times New Roman" panose="02020603050405020304" pitchFamily="18" charset="0"/>
              </a:rPr>
              <a:t>”</a:t>
            </a:r>
            <a:r>
              <a:rPr lang="pl-PL" sz="2200" baseline="30000" dirty="0">
                <a:latin typeface="Times New Roman" panose="02020603050405020304" pitchFamily="18" charset="0"/>
                <a:cs typeface="Times New Roman" panose="02020603050405020304" pitchFamily="18" charset="0"/>
              </a:rPr>
              <a:t>.</a:t>
            </a:r>
            <a:endParaRPr lang="pl-PL" sz="2200" dirty="0">
              <a:latin typeface="Times New Roman" panose="02020603050405020304" pitchFamily="18" charset="0"/>
              <a:cs typeface="Times New Roman" panose="02020603050405020304" pitchFamily="18" charset="0"/>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5922" y="672860"/>
            <a:ext cx="3451716" cy="4314645"/>
          </a:xfrm>
          <a:prstGeom prst="rect">
            <a:avLst/>
          </a:prstGeom>
        </p:spPr>
      </p:pic>
      <p:sp>
        <p:nvSpPr>
          <p:cNvPr id="7" name="pole tekstowe 6"/>
          <p:cNvSpPr txBox="1"/>
          <p:nvPr/>
        </p:nvSpPr>
        <p:spPr>
          <a:xfrm>
            <a:off x="8055922" y="4987505"/>
            <a:ext cx="3451716" cy="923330"/>
          </a:xfrm>
          <a:prstGeom prst="rect">
            <a:avLst/>
          </a:prstGeom>
          <a:noFill/>
        </p:spPr>
        <p:txBody>
          <a:bodyPr wrap="square" rtlCol="0">
            <a:spAutoFit/>
          </a:bodyPr>
          <a:lstStyle/>
          <a:p>
            <a:pPr algn="ctr"/>
            <a:r>
              <a:rPr lang="pl-PL" dirty="0">
                <a:latin typeface="Times New Roman" panose="02020603050405020304" pitchFamily="18" charset="0"/>
                <a:cs typeface="Times New Roman" panose="02020603050405020304" pitchFamily="18" charset="0"/>
              </a:rPr>
              <a:t>Władysław Skłodowski oraz, od lewej, Maria, Bronisława, Helena, 1890</a:t>
            </a:r>
          </a:p>
        </p:txBody>
      </p:sp>
    </p:spTree>
    <p:extLst>
      <p:ext uri="{BB962C8B-B14F-4D97-AF65-F5344CB8AC3E}">
        <p14:creationId xmlns:p14="http://schemas.microsoft.com/office/powerpoint/2010/main" val="3308042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barn(inVertical)">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197" y="449501"/>
            <a:ext cx="4876800" cy="3657600"/>
          </a:xfrm>
          <a:prstGeom prst="rect">
            <a:avLst/>
          </a:prstGeom>
        </p:spPr>
      </p:pic>
      <p:sp>
        <p:nvSpPr>
          <p:cNvPr id="2" name="Tytuł 1"/>
          <p:cNvSpPr>
            <a:spLocks noGrp="1"/>
          </p:cNvSpPr>
          <p:nvPr>
            <p:ph type="title"/>
          </p:nvPr>
        </p:nvSpPr>
        <p:spPr>
          <a:xfrm>
            <a:off x="510397" y="473909"/>
            <a:ext cx="10515600" cy="1325563"/>
          </a:xfrm>
        </p:spPr>
        <p:txBody>
          <a:bodyPr/>
          <a:lstStyle/>
          <a:p>
            <a:r>
              <a:rPr lang="pl-PL" dirty="0" smtClean="0">
                <a:latin typeface="Times New Roman" panose="02020603050405020304" pitchFamily="18" charset="0"/>
                <a:cs typeface="Times New Roman" panose="02020603050405020304" pitchFamily="18" charset="0"/>
              </a:rPr>
              <a:t>Układ pomiędzy siostrami</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510397" y="1569918"/>
            <a:ext cx="6068683" cy="4796375"/>
          </a:xfrm>
        </p:spPr>
        <p:txBody>
          <a:bodyPr>
            <a:normAutofit/>
          </a:bodyPr>
          <a:lstStyle/>
          <a:p>
            <a:pPr marL="0" indent="0">
              <a:lnSpc>
                <a:spcPct val="100000"/>
              </a:lnSpc>
              <a:buNone/>
            </a:pPr>
            <a:r>
              <a:rPr lang="pl-PL" sz="2200" dirty="0">
                <a:latin typeface="Times New Roman" panose="02020603050405020304" pitchFamily="18" charset="0"/>
                <a:cs typeface="Times New Roman" panose="02020603050405020304" pitchFamily="18" charset="0"/>
              </a:rPr>
              <a:t>Zafascynowane nauką, Maria i Bronia zawarły umowę, w myśl której najpierw na studia do Paryża wyjedzie starsza z nich, a młodsza będzie pracować w kraju na jej utrzymanie. Po zakończonych studiach we Francji, Bronia miałaby utrzymywać </a:t>
            </a:r>
            <a:r>
              <a:rPr lang="pl-PL" sz="2200" dirty="0" smtClean="0">
                <a:latin typeface="Times New Roman" panose="02020603050405020304" pitchFamily="18" charset="0"/>
                <a:cs typeface="Times New Roman" panose="02020603050405020304" pitchFamily="18" charset="0"/>
              </a:rPr>
              <a:t>Marię. </a:t>
            </a:r>
            <a:r>
              <a:rPr lang="pl-PL" sz="2200" dirty="0">
                <a:latin typeface="Times New Roman" panose="02020603050405020304" pitchFamily="18" charset="0"/>
                <a:cs typeface="Times New Roman" panose="02020603050405020304" pitchFamily="18" charset="0"/>
              </a:rPr>
              <a:t>W związku z tym została guwernantką najpierw w prawniczej rodzinie z Krakowa, a następnie u ziemiańskiej rodziny </a:t>
            </a:r>
            <a:r>
              <a:rPr lang="pl-PL" sz="2200" dirty="0" err="1">
                <a:latin typeface="Times New Roman" panose="02020603050405020304" pitchFamily="18" charset="0"/>
                <a:cs typeface="Times New Roman" panose="02020603050405020304" pitchFamily="18" charset="0"/>
              </a:rPr>
              <a:t>Żorawskich</a:t>
            </a:r>
            <a:r>
              <a:rPr lang="pl-PL" sz="2200" dirty="0">
                <a:latin typeface="Times New Roman" panose="02020603050405020304" pitchFamily="18" charset="0"/>
                <a:cs typeface="Times New Roman" panose="02020603050405020304" pitchFamily="18" charset="0"/>
              </a:rPr>
              <a:t>, mieszkających w majątku ziemskim w Szczukach. Tam Maria uczyła dwie córki </a:t>
            </a:r>
            <a:r>
              <a:rPr lang="pl-PL" sz="2200" dirty="0" err="1">
                <a:latin typeface="Times New Roman" panose="02020603050405020304" pitchFamily="18" charset="0"/>
                <a:cs typeface="Times New Roman" panose="02020603050405020304" pitchFamily="18" charset="0"/>
              </a:rPr>
              <a:t>Żorawskich</a:t>
            </a:r>
            <a:r>
              <a:rPr lang="pl-PL" sz="2200" dirty="0">
                <a:latin typeface="Times New Roman" panose="02020603050405020304" pitchFamily="18" charset="0"/>
                <a:cs typeface="Times New Roman" panose="02020603050405020304" pitchFamily="18" charset="0"/>
              </a:rPr>
              <a:t>, a w wolnych chwilach, za zgodą </a:t>
            </a:r>
            <a:r>
              <a:rPr lang="pl-PL" sz="2200" dirty="0" err="1">
                <a:latin typeface="Times New Roman" panose="02020603050405020304" pitchFamily="18" charset="0"/>
                <a:cs typeface="Times New Roman" panose="02020603050405020304" pitchFamily="18" charset="0"/>
              </a:rPr>
              <a:t>Żorawskiego</a:t>
            </a:r>
            <a:r>
              <a:rPr lang="pl-PL" sz="2200" dirty="0">
                <a:latin typeface="Times New Roman" panose="02020603050405020304" pitchFamily="18" charset="0"/>
                <a:cs typeface="Times New Roman" panose="02020603050405020304" pitchFamily="18" charset="0"/>
              </a:rPr>
              <a:t> uczyła wiejskie dzieci czytania, pisania i </a:t>
            </a:r>
            <a:r>
              <a:rPr lang="pl-PL" sz="2200" dirty="0" smtClean="0">
                <a:latin typeface="Times New Roman" panose="02020603050405020304" pitchFamily="18" charset="0"/>
                <a:cs typeface="Times New Roman" panose="02020603050405020304" pitchFamily="18" charset="0"/>
              </a:rPr>
              <a:t>liczenia; </a:t>
            </a:r>
            <a:r>
              <a:rPr lang="pl-PL" sz="2200" dirty="0">
                <a:latin typeface="Times New Roman" panose="02020603050405020304" pitchFamily="18" charset="0"/>
                <a:cs typeface="Times New Roman" panose="02020603050405020304" pitchFamily="18" charset="0"/>
              </a:rPr>
              <a:t>działalność ta była zabroniona i bardzo surowo karana przez carskie władze</a:t>
            </a:r>
            <a:r>
              <a:rPr lang="pl-PL" sz="2200" dirty="0" smtClean="0">
                <a:latin typeface="Times New Roman" panose="02020603050405020304" pitchFamily="18" charset="0"/>
                <a:cs typeface="Times New Roman" panose="02020603050405020304" pitchFamily="18" charset="0"/>
              </a:rPr>
              <a:t>.</a:t>
            </a:r>
            <a:endParaRPr lang="pl-PL" sz="2200" dirty="0">
              <a:latin typeface="Times New Roman" panose="02020603050405020304" pitchFamily="18" charset="0"/>
              <a:cs typeface="Times New Roman" panose="02020603050405020304" pitchFamily="18" charset="0"/>
            </a:endParaRPr>
          </a:p>
        </p:txBody>
      </p:sp>
      <p:sp>
        <p:nvSpPr>
          <p:cNvPr id="5" name="pole tekstowe 4"/>
          <p:cNvSpPr txBox="1"/>
          <p:nvPr/>
        </p:nvSpPr>
        <p:spPr>
          <a:xfrm>
            <a:off x="7040592" y="473909"/>
            <a:ext cx="5151408" cy="369332"/>
          </a:xfrm>
          <a:prstGeom prst="rect">
            <a:avLst/>
          </a:prstGeom>
          <a:noFill/>
        </p:spPr>
        <p:txBody>
          <a:bodyPr wrap="square" rtlCol="0">
            <a:spAutoFit/>
          </a:bodyPr>
          <a:lstStyle/>
          <a:p>
            <a:r>
              <a:rPr lang="pl-PL" dirty="0" smtClean="0">
                <a:latin typeface="Times New Roman" panose="02020603050405020304" pitchFamily="18" charset="0"/>
                <a:cs typeface="Times New Roman" panose="02020603050405020304" pitchFamily="18" charset="0"/>
              </a:rPr>
              <a:t>Maria Skłodowska wraz z siostrą Bronią (po lewej)</a:t>
            </a:r>
            <a:endParaRPr lang="pl-PL" dirty="0">
              <a:latin typeface="Times New Roman" panose="02020603050405020304" pitchFamily="18" charset="0"/>
              <a:cs typeface="Times New Roman" panose="02020603050405020304" pitchFamily="18" charset="0"/>
            </a:endParaRPr>
          </a:p>
        </p:txBody>
      </p:sp>
      <p:sp>
        <p:nvSpPr>
          <p:cNvPr id="6" name="pole tekstowe 5"/>
          <p:cNvSpPr txBox="1"/>
          <p:nvPr/>
        </p:nvSpPr>
        <p:spPr>
          <a:xfrm>
            <a:off x="6448246" y="3719349"/>
            <a:ext cx="5743754" cy="2800767"/>
          </a:xfrm>
          <a:prstGeom prst="rect">
            <a:avLst/>
          </a:prstGeom>
          <a:noFill/>
        </p:spPr>
        <p:txBody>
          <a:bodyPr wrap="square" rtlCol="0">
            <a:spAutoFit/>
          </a:bodyPr>
          <a:lstStyle/>
          <a:p>
            <a:r>
              <a:rPr lang="pl-PL" sz="2200" dirty="0">
                <a:latin typeface="Times New Roman" panose="02020603050405020304" pitchFamily="18" charset="0"/>
                <a:cs typeface="Times New Roman" panose="02020603050405020304" pitchFamily="18" charset="0"/>
              </a:rPr>
              <a:t>Na początku 1890, zgodnie z wcześniejszą umową, Bronisława, która kilka miesięcy wcześniej poślubiła Kazimierza Dłuskiego (także lekarza), zaprosiła ją do swojego paryskiego mieszkania, oferując pełne utrzymanie. Maria jeszcze przez rok się wahała, dokształcała, udzielała korepetycji, aż na początku 1891 zdecydowała się wyjechać do Paryża</a:t>
            </a:r>
          </a:p>
        </p:txBody>
      </p:sp>
    </p:spTree>
    <p:extLst>
      <p:ext uri="{BB962C8B-B14F-4D97-AF65-F5344CB8AC3E}">
        <p14:creationId xmlns:p14="http://schemas.microsoft.com/office/powerpoint/2010/main" val="2737083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96114"/>
            <a:ext cx="10515600" cy="1325563"/>
          </a:xfrm>
        </p:spPr>
        <p:txBody>
          <a:bodyPr/>
          <a:lstStyle/>
          <a:p>
            <a:r>
              <a:rPr lang="pl-PL" dirty="0" smtClean="0">
                <a:latin typeface="Times New Roman" panose="02020603050405020304" pitchFamily="18" charset="0"/>
                <a:cs typeface="Times New Roman" panose="02020603050405020304" pitchFamily="18" charset="0"/>
              </a:rPr>
              <a:t>Relacja Marii i Kazimierza </a:t>
            </a:r>
            <a:r>
              <a:rPr lang="pl-PL" dirty="0" err="1" smtClean="0">
                <a:latin typeface="Times New Roman" panose="02020603050405020304" pitchFamily="18" charset="0"/>
                <a:cs typeface="Times New Roman" panose="02020603050405020304" pitchFamily="18" charset="0"/>
              </a:rPr>
              <a:t>Żorawskiego</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397390"/>
            <a:ext cx="10515600" cy="4692859"/>
          </a:xfrm>
        </p:spPr>
        <p:txBody>
          <a:bodyPr>
            <a:noAutofit/>
          </a:bodyPr>
          <a:lstStyle/>
          <a:p>
            <a:pPr marL="0" indent="0">
              <a:lnSpc>
                <a:spcPct val="110000"/>
              </a:lnSpc>
              <a:buNone/>
            </a:pPr>
            <a:r>
              <a:rPr lang="pl-PL" sz="2200" dirty="0">
                <a:latin typeface="Times New Roman" panose="02020603050405020304" pitchFamily="18" charset="0"/>
                <a:cs typeface="Times New Roman" panose="02020603050405020304" pitchFamily="18" charset="0"/>
              </a:rPr>
              <a:t>W Szczukach Maria poznała syna </a:t>
            </a:r>
            <a:r>
              <a:rPr lang="pl-PL" sz="2200" dirty="0" err="1">
                <a:latin typeface="Times New Roman" panose="02020603050405020304" pitchFamily="18" charset="0"/>
                <a:cs typeface="Times New Roman" panose="02020603050405020304" pitchFamily="18" charset="0"/>
              </a:rPr>
              <a:t>Żorawskich</a:t>
            </a:r>
            <a:r>
              <a:rPr lang="pl-PL" sz="2200" dirty="0">
                <a:latin typeface="Times New Roman" panose="02020603050405020304" pitchFamily="18" charset="0"/>
                <a:cs typeface="Times New Roman" panose="02020603050405020304" pitchFamily="18" charset="0"/>
              </a:rPr>
              <a:t>, Kazimierza, wtedy młodego studenta matematyki. Młodzi zakochali się w sobie i dość szybko zaręczyli. Rodzice Kazimierza jednak stanowczo odrzucili pomysł ślubu ich syna z ubogą guwernantką, a sam Kazimierz nie potrafił się im przeciwstawić. Upokorzona Maria pracowała w Szczukach jeszcze piętnaście miesięcy. Żyjąc nadzieją na małżeństwo, raz jeszcze spotkała się z Kazimierzem w Zakopanem. Spotkanie potwierdziło jednak tylko obawy Marii, że do małżeństwa nie dojdzie. Ostatecznie zerwała znajomość z młodym </a:t>
            </a:r>
            <a:r>
              <a:rPr lang="pl-PL" sz="2200" dirty="0" err="1" smtClean="0">
                <a:latin typeface="Times New Roman" panose="02020603050405020304" pitchFamily="18" charset="0"/>
                <a:cs typeface="Times New Roman" panose="02020603050405020304" pitchFamily="18" charset="0"/>
              </a:rPr>
              <a:t>Żorawskim</a:t>
            </a:r>
            <a:r>
              <a:rPr lang="pl-PL" sz="2200" dirty="0" smtClean="0">
                <a:latin typeface="Times New Roman" panose="02020603050405020304" pitchFamily="18" charset="0"/>
                <a:cs typeface="Times New Roman" panose="02020603050405020304" pitchFamily="18" charset="0"/>
              </a:rPr>
              <a:t>. </a:t>
            </a:r>
            <a:r>
              <a:rPr lang="pl-PL" sz="2200" dirty="0">
                <a:latin typeface="Times New Roman" panose="02020603050405020304" pitchFamily="18" charset="0"/>
                <a:cs typeface="Times New Roman" panose="02020603050405020304" pitchFamily="18" charset="0"/>
              </a:rPr>
              <a:t>W 1889 upokorzona i odtrącona Maria, po czterech latach żalu, bólu, samotności i ciężkiej pracy powróciła do Warszawy. Tutaj zaczęła uzupełniać swoją wiedzę z chemii i fizyki w laboratoriach Muzeum Przemysłu i Rolnictwa przy Krakowskim Przedmieściu. Pomagał jej cioteczny brat Józef Boguski, były asystent Dymitra Mendelejewa oraz chemik Napoleon </a:t>
            </a:r>
            <a:r>
              <a:rPr lang="pl-PL" sz="2200" dirty="0" err="1">
                <a:latin typeface="Times New Roman" panose="02020603050405020304" pitchFamily="18" charset="0"/>
                <a:cs typeface="Times New Roman" panose="02020603050405020304" pitchFamily="18" charset="0"/>
              </a:rPr>
              <a:t>Milicer</a:t>
            </a:r>
            <a:r>
              <a:rPr lang="pl-PL" sz="2200" dirty="0">
                <a:latin typeface="Times New Roman" panose="02020603050405020304" pitchFamily="18" charset="0"/>
                <a:cs typeface="Times New Roman" panose="02020603050405020304" pitchFamily="18" charset="0"/>
              </a:rPr>
              <a:t>, były współpracownik Roberta </a:t>
            </a:r>
            <a:r>
              <a:rPr lang="pl-PL" sz="2200" dirty="0" smtClean="0">
                <a:latin typeface="Times New Roman" panose="02020603050405020304" pitchFamily="18" charset="0"/>
                <a:cs typeface="Times New Roman" panose="02020603050405020304" pitchFamily="18" charset="0"/>
              </a:rPr>
              <a:t>Bunsena. </a:t>
            </a:r>
            <a:r>
              <a:rPr lang="pl-PL" sz="2200" dirty="0">
                <a:latin typeface="Times New Roman" panose="02020603050405020304" pitchFamily="18" charset="0"/>
                <a:cs typeface="Times New Roman" panose="02020603050405020304" pitchFamily="18" charset="0"/>
              </a:rPr>
              <a:t>To właśnie ci uczeni nauczyli młodą Skłodowską analizy chemicznej, którą później mogła wykorzystać przy pracach umożliwiających jej wyizolowanie radu i polonu.</a:t>
            </a:r>
          </a:p>
        </p:txBody>
      </p:sp>
    </p:spTree>
    <p:extLst>
      <p:ext uri="{BB962C8B-B14F-4D97-AF65-F5344CB8AC3E}">
        <p14:creationId xmlns:p14="http://schemas.microsoft.com/office/powerpoint/2010/main" val="19391310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Studia na Sorbonie</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1690688"/>
            <a:ext cx="5338313" cy="4351338"/>
          </a:xfrm>
        </p:spPr>
        <p:txBody>
          <a:bodyPr>
            <a:normAutofit/>
          </a:bodyPr>
          <a:lstStyle/>
          <a:p>
            <a:pPr marL="0" indent="0">
              <a:lnSpc>
                <a:spcPct val="100000"/>
              </a:lnSpc>
              <a:buNone/>
            </a:pPr>
            <a:r>
              <a:rPr lang="pl-PL" sz="2200" dirty="0">
                <a:latin typeface="Times New Roman" panose="02020603050405020304" pitchFamily="18" charset="0"/>
                <a:cs typeface="Times New Roman" panose="02020603050405020304" pitchFamily="18" charset="0"/>
              </a:rPr>
              <a:t>Maria Skłodowska rozpoczęła naukę na Sorbonie w listopadzie 1891. Jako przedmiot studiów wybrała matematykę i fizykę. Jej nauczycielami akademickimi byli Paul </a:t>
            </a:r>
            <a:r>
              <a:rPr lang="pl-PL" sz="2200" dirty="0" err="1">
                <a:latin typeface="Times New Roman" panose="02020603050405020304" pitchFamily="18" charset="0"/>
                <a:cs typeface="Times New Roman" panose="02020603050405020304" pitchFamily="18" charset="0"/>
              </a:rPr>
              <a:t>Appel</a:t>
            </a:r>
            <a:r>
              <a:rPr lang="pl-PL" sz="2200" dirty="0">
                <a:latin typeface="Times New Roman" panose="02020603050405020304" pitchFamily="18" charset="0"/>
                <a:cs typeface="Times New Roman" panose="02020603050405020304" pitchFamily="18" charset="0"/>
              </a:rPr>
              <a:t>, Henri </a:t>
            </a:r>
            <a:r>
              <a:rPr lang="pl-PL" sz="2200" dirty="0" err="1">
                <a:latin typeface="Times New Roman" panose="02020603050405020304" pitchFamily="18" charset="0"/>
                <a:cs typeface="Times New Roman" panose="02020603050405020304" pitchFamily="18" charset="0"/>
              </a:rPr>
              <a:t>Poincaré</a:t>
            </a:r>
            <a:r>
              <a:rPr lang="pl-PL" sz="2200" dirty="0">
                <a:latin typeface="Times New Roman" panose="02020603050405020304" pitchFamily="18" charset="0"/>
                <a:cs typeface="Times New Roman" panose="02020603050405020304" pitchFamily="18" charset="0"/>
              </a:rPr>
              <a:t> oraz Gabriel </a:t>
            </a:r>
            <a:r>
              <a:rPr lang="pl-PL" sz="2200" dirty="0" err="1">
                <a:latin typeface="Times New Roman" panose="02020603050405020304" pitchFamily="18" charset="0"/>
                <a:cs typeface="Times New Roman" panose="02020603050405020304" pitchFamily="18" charset="0"/>
              </a:rPr>
              <a:t>Lippmann</a:t>
            </a:r>
            <a:r>
              <a:rPr lang="pl-PL" sz="2200" dirty="0">
                <a:latin typeface="Times New Roman" panose="02020603050405020304" pitchFamily="18" charset="0"/>
                <a:cs typeface="Times New Roman" panose="02020603050405020304" pitchFamily="18" charset="0"/>
              </a:rPr>
              <a:t> – wybitni uczeni o światowej sławie. Życie i czas w Paryżu Maria dzieliła pomiędzy naukę i grę w amatorskim teatrze. To właśnie w czasie studiów </a:t>
            </a:r>
            <a:r>
              <a:rPr lang="pl-PL" sz="2200" dirty="0" smtClean="0">
                <a:latin typeface="Times New Roman" panose="02020603050405020304" pitchFamily="18" charset="0"/>
                <a:cs typeface="Times New Roman" panose="02020603050405020304" pitchFamily="18" charset="0"/>
              </a:rPr>
              <a:t>podczas jednego z przedstawień pt.</a:t>
            </a:r>
            <a:endParaRPr lang="pl-PL" sz="2200" dirty="0">
              <a:latin typeface="Times New Roman" panose="02020603050405020304" pitchFamily="18" charset="0"/>
              <a:cs typeface="Times New Roman" panose="02020603050405020304" pitchFamily="18" charset="0"/>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5217" y="488074"/>
            <a:ext cx="5520905" cy="3973235"/>
          </a:xfrm>
          <a:prstGeom prst="rect">
            <a:avLst/>
          </a:prstGeom>
        </p:spPr>
      </p:pic>
      <p:sp>
        <p:nvSpPr>
          <p:cNvPr id="7" name="pole tekstowe 6"/>
          <p:cNvSpPr txBox="1"/>
          <p:nvPr/>
        </p:nvSpPr>
        <p:spPr>
          <a:xfrm>
            <a:off x="746904" y="5124091"/>
            <a:ext cx="10859218" cy="1384995"/>
          </a:xfrm>
          <a:prstGeom prst="rect">
            <a:avLst/>
          </a:prstGeom>
          <a:noFill/>
        </p:spPr>
        <p:txBody>
          <a:bodyPr wrap="square" rtlCol="0">
            <a:spAutoFit/>
          </a:bodyPr>
          <a:lstStyle/>
          <a:p>
            <a:r>
              <a:rPr lang="pl-PL" dirty="0" smtClean="0"/>
              <a:t> </a:t>
            </a:r>
            <a:r>
              <a:rPr lang="pl-PL" sz="2200" dirty="0" smtClean="0">
                <a:latin typeface="Times New Roman" panose="02020603050405020304" pitchFamily="18" charset="0"/>
                <a:cs typeface="Times New Roman" panose="02020603050405020304" pitchFamily="18" charset="0"/>
              </a:rPr>
              <a:t>„Polska, która kruszy kajdany” poznała i zaprzyjaźniła się z 7 lat starszym pianistą – Ignacym Janem Paderewskim. 28 lipca 1893 otrzymała licencjat z fizyki z pierwszą lokatą, a rok później licencjat z matematyki z drugą lokatą.</a:t>
            </a:r>
          </a:p>
          <a:p>
            <a:endParaRPr lang="pl-PL" dirty="0"/>
          </a:p>
        </p:txBody>
      </p:sp>
      <p:sp>
        <p:nvSpPr>
          <p:cNvPr id="8" name="pole tekstowe 7"/>
          <p:cNvSpPr txBox="1"/>
          <p:nvPr/>
        </p:nvSpPr>
        <p:spPr>
          <a:xfrm>
            <a:off x="7510732" y="4477329"/>
            <a:ext cx="5349096" cy="369332"/>
          </a:xfrm>
          <a:prstGeom prst="rect">
            <a:avLst/>
          </a:prstGeom>
          <a:noFill/>
        </p:spPr>
        <p:txBody>
          <a:bodyPr wrap="square" rtlCol="0">
            <a:spAutoFit/>
          </a:bodyPr>
          <a:lstStyle/>
          <a:p>
            <a:r>
              <a:rPr lang="pl-PL" dirty="0" smtClean="0">
                <a:latin typeface="Times New Roman" panose="02020603050405020304" pitchFamily="18" charset="0"/>
                <a:cs typeface="Times New Roman" panose="02020603050405020304" pitchFamily="18" charset="0"/>
              </a:rPr>
              <a:t>Ignacy Jan Paderewski</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1853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444</TotalTime>
  <Words>1931</Words>
  <Application>Microsoft Office PowerPoint</Application>
  <PresentationFormat>Panoramiczny</PresentationFormat>
  <Paragraphs>216</Paragraphs>
  <Slides>47</Slides>
  <Notes>0</Notes>
  <HiddenSlides>0</HiddenSlides>
  <MMClips>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47</vt:i4>
      </vt:variant>
    </vt:vector>
  </HeadingPairs>
  <TitlesOfParts>
    <vt:vector size="52" baseType="lpstr">
      <vt:lpstr>Arial</vt:lpstr>
      <vt:lpstr>Calibri</vt:lpstr>
      <vt:lpstr>Calibri Light</vt:lpstr>
      <vt:lpstr>Times New Roman</vt:lpstr>
      <vt:lpstr>Office Theme</vt:lpstr>
      <vt:lpstr>Maria Salomea Skłodowska – Curie         (1867-1934)</vt:lpstr>
      <vt:lpstr>Spis streści:</vt:lpstr>
      <vt:lpstr>Narodziny</vt:lpstr>
      <vt:lpstr>Dzieciństwo i młodość</vt:lpstr>
      <vt:lpstr>CIEKAWOSTKA</vt:lpstr>
      <vt:lpstr>Prezentacja programu PowerPoint</vt:lpstr>
      <vt:lpstr>Układ pomiędzy siostrami</vt:lpstr>
      <vt:lpstr>Relacja Marii i Kazimierza Żorawskiego</vt:lpstr>
      <vt:lpstr>Studia na Sorbonie</vt:lpstr>
      <vt:lpstr>Pierre Curie (Piotr Curie)</vt:lpstr>
      <vt:lpstr>CIEKAWOSTKA</vt:lpstr>
      <vt:lpstr>Inspiracja do pierwszych badań</vt:lpstr>
      <vt:lpstr>Prace naukowe Marii nad promieniowaniem</vt:lpstr>
      <vt:lpstr>Prezentacja programu PowerPoint</vt:lpstr>
      <vt:lpstr>CIEKAWOSTKA</vt:lpstr>
      <vt:lpstr>Badania małżonków</vt:lpstr>
      <vt:lpstr>Pierwsza Nagroda Nobla</vt:lpstr>
      <vt:lpstr>Śmierć Piotra Curie</vt:lpstr>
      <vt:lpstr>CIEKAWOSTKA</vt:lpstr>
      <vt:lpstr>Dalsze prace</vt:lpstr>
      <vt:lpstr>Romans z Paulem Langevinem</vt:lpstr>
      <vt:lpstr>CIEKAWOSTKA</vt:lpstr>
      <vt:lpstr>CIEKAWOSTKA</vt:lpstr>
      <vt:lpstr>Podejrzenia o pochodzenie żydowskie</vt:lpstr>
      <vt:lpstr>CIEKAWOSTKA</vt:lpstr>
      <vt:lpstr>Druga Nagroda Nobla</vt:lpstr>
      <vt:lpstr>Instytut Radowy</vt:lpstr>
      <vt:lpstr>CIEKAWOSTKA</vt:lpstr>
      <vt:lpstr>I Wojna Światowa</vt:lpstr>
      <vt:lpstr>Dwudziestolecie międzywojenne</vt:lpstr>
      <vt:lpstr>CIEKAWOSTKA</vt:lpstr>
      <vt:lpstr>Pogorszenie stanu zdrowia i śmierć</vt:lpstr>
      <vt:lpstr>CIEKAWOSTKA</vt:lpstr>
      <vt:lpstr>Wyróżnienia i nagrody</vt:lpstr>
      <vt:lpstr>Nobliści w rodzinie</vt:lpstr>
      <vt:lpstr>Filmy biograficzne</vt:lpstr>
      <vt:lpstr>Prezentacja programu PowerPoint</vt:lpstr>
      <vt:lpstr>Sztuki teatralne</vt:lpstr>
      <vt:lpstr>Pomniki</vt:lpstr>
      <vt:lpstr>Monety i banknoty</vt:lpstr>
      <vt:lpstr>Prezentacja programu PowerPoint</vt:lpstr>
      <vt:lpstr>Znaczki pocztowe</vt:lpstr>
      <vt:lpstr>Prezentacja programu PowerPoint</vt:lpstr>
      <vt:lpstr>Prezentacja programu PowerPoint</vt:lpstr>
      <vt:lpstr>RÓŻNE CIEKAWOSTKI</vt:lpstr>
      <vt:lpstr>Jedyne nagranie głosu Marii Skłodowskiej- Curie</vt:lpstr>
      <vt:lpstr>Dziękuję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 Skłodowska – Curie (1867-1934)</dc:title>
  <dc:creator>Grzegorz Orowski</dc:creator>
  <cp:lastModifiedBy>Grzegorz Orowski</cp:lastModifiedBy>
  <cp:revision>39</cp:revision>
  <dcterms:created xsi:type="dcterms:W3CDTF">2020-10-23T17:33:37Z</dcterms:created>
  <dcterms:modified xsi:type="dcterms:W3CDTF">2020-10-25T22:35:07Z</dcterms:modified>
</cp:coreProperties>
</file>